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notesMasterIdLst>
    <p:notesMasterId r:id="rId51"/>
  </p:notesMasterIdLst>
  <p:handoutMasterIdLst>
    <p:handoutMasterId r:id="rId52"/>
  </p:handoutMasterIdLst>
  <p:sldIdLst>
    <p:sldId id="285" r:id="rId6"/>
    <p:sldId id="286" r:id="rId7"/>
    <p:sldId id="287" r:id="rId8"/>
    <p:sldId id="304" r:id="rId9"/>
    <p:sldId id="258" r:id="rId10"/>
    <p:sldId id="260" r:id="rId11"/>
    <p:sldId id="297" r:id="rId12"/>
    <p:sldId id="292" r:id="rId13"/>
    <p:sldId id="296" r:id="rId14"/>
    <p:sldId id="293" r:id="rId15"/>
    <p:sldId id="294" r:id="rId16"/>
    <p:sldId id="295" r:id="rId17"/>
    <p:sldId id="280" r:id="rId18"/>
    <p:sldId id="281" r:id="rId19"/>
    <p:sldId id="301" r:id="rId20"/>
    <p:sldId id="302" r:id="rId21"/>
    <p:sldId id="303" r:id="rId22"/>
    <p:sldId id="259" r:id="rId23"/>
    <p:sldId id="315" r:id="rId24"/>
    <p:sldId id="284" r:id="rId25"/>
    <p:sldId id="305" r:id="rId26"/>
    <p:sldId id="264" r:id="rId27"/>
    <p:sldId id="266" r:id="rId28"/>
    <p:sldId id="306" r:id="rId29"/>
    <p:sldId id="267" r:id="rId30"/>
    <p:sldId id="265" r:id="rId31"/>
    <p:sldId id="307" r:id="rId32"/>
    <p:sldId id="268" r:id="rId33"/>
    <p:sldId id="275" r:id="rId34"/>
    <p:sldId id="269" r:id="rId35"/>
    <p:sldId id="270" r:id="rId36"/>
    <p:sldId id="308" r:id="rId37"/>
    <p:sldId id="271" r:id="rId38"/>
    <p:sldId id="272" r:id="rId39"/>
    <p:sldId id="310" r:id="rId40"/>
    <p:sldId id="313" r:id="rId41"/>
    <p:sldId id="311" r:id="rId42"/>
    <p:sldId id="314" r:id="rId43"/>
    <p:sldId id="316" r:id="rId44"/>
    <p:sldId id="309" r:id="rId45"/>
    <p:sldId id="261" r:id="rId46"/>
    <p:sldId id="288" r:id="rId47"/>
    <p:sldId id="291" r:id="rId48"/>
    <p:sldId id="289" r:id="rId49"/>
    <p:sldId id="262" r:id="rId5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8" autoAdjust="0"/>
    <p:restoredTop sz="76642" autoAdjust="0"/>
  </p:normalViewPr>
  <p:slideViewPr>
    <p:cSldViewPr snapToGrid="0" showGuides="1">
      <p:cViewPr varScale="1">
        <p:scale>
          <a:sx n="99" d="100"/>
          <a:sy n="99" d="100"/>
        </p:scale>
        <p:origin x="7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29-03-19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29-03-19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09200" lvl="1" indent="-457200">
              <a:buFont typeface="+mj-lt"/>
              <a:buAutoNum type="arabicPeriod"/>
            </a:pPr>
            <a:r>
              <a:rPr lang="nl-NL" dirty="0"/>
              <a:t>Inbouwen van kwaliteit	</a:t>
            </a:r>
          </a:p>
          <a:p>
            <a:pPr marL="937800" lvl="2" indent="-228600">
              <a:buFont typeface="+mj-lt"/>
              <a:buAutoNum type="alphaLcPeriod"/>
            </a:pPr>
            <a:r>
              <a:rPr lang="en-US" dirty="0" err="1"/>
              <a:t>Voorbeeld</a:t>
            </a:r>
            <a:r>
              <a:rPr lang="en-US" dirty="0"/>
              <a:t>: </a:t>
            </a:r>
            <a:r>
              <a:rPr lang="en-US" dirty="0" err="1"/>
              <a:t>Uitgebreid</a:t>
            </a:r>
            <a:r>
              <a:rPr lang="en-US" baseline="0" dirty="0"/>
              <a:t> </a:t>
            </a:r>
            <a:r>
              <a:rPr lang="en-US" baseline="0" dirty="0" err="1"/>
              <a:t>testen</a:t>
            </a:r>
            <a:r>
              <a:rPr lang="en-US" baseline="0" dirty="0"/>
              <a:t> van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nieuwe</a:t>
            </a:r>
            <a:r>
              <a:rPr lang="en-US" baseline="0" dirty="0"/>
              <a:t> measure</a:t>
            </a:r>
            <a:endParaRPr lang="nl-NL" dirty="0"/>
          </a:p>
          <a:p>
            <a:pPr marL="709200" lvl="1" indent="-457200">
              <a:buFont typeface="+mj-lt"/>
              <a:buAutoNum type="arabicPeriod"/>
            </a:pPr>
            <a:r>
              <a:rPr lang="nl-NL" dirty="0"/>
              <a:t>Kleine releases</a:t>
            </a:r>
          </a:p>
          <a:p>
            <a:pPr marL="937800" lvl="2" indent="-228600">
              <a:buFont typeface="+mj-lt"/>
              <a:buAutoNum type="alphaLcPeriod"/>
            </a:pPr>
            <a:r>
              <a:rPr lang="en-US" dirty="0" err="1"/>
              <a:t>Voorbeeld</a:t>
            </a:r>
            <a:r>
              <a:rPr lang="en-US" dirty="0"/>
              <a:t>: </a:t>
            </a:r>
            <a:endParaRPr lang="nl-NL" dirty="0"/>
          </a:p>
          <a:p>
            <a:pPr marL="709200" lvl="1" indent="-457200">
              <a:buFont typeface="+mj-lt"/>
              <a:buAutoNum type="arabicPeriod"/>
            </a:pPr>
            <a:r>
              <a:rPr lang="nl-NL" dirty="0"/>
              <a:t>Computers voeren repetitieve taken uit;</a:t>
            </a:r>
            <a:br>
              <a:rPr lang="nl-NL" dirty="0"/>
            </a:br>
            <a:r>
              <a:rPr lang="nl-NL" dirty="0"/>
              <a:t>Mensen lossen problemen op</a:t>
            </a:r>
          </a:p>
          <a:p>
            <a:pPr marL="937800" lvl="2" indent="-228600">
              <a:buFont typeface="+mj-lt"/>
              <a:buAutoNum type="alphaLcPeriod"/>
            </a:pPr>
            <a:r>
              <a:rPr lang="en-US" dirty="0" err="1"/>
              <a:t>Voorbeeld</a:t>
            </a:r>
            <a:r>
              <a:rPr lang="en-US" dirty="0"/>
              <a:t>: </a:t>
            </a:r>
            <a:r>
              <a:rPr lang="en-US" dirty="0" err="1"/>
              <a:t>Releasen</a:t>
            </a:r>
            <a:r>
              <a:rPr lang="en-US" baseline="0" dirty="0"/>
              <a:t> van deployments is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repetitieve</a:t>
            </a:r>
            <a:r>
              <a:rPr lang="en-US" baseline="0" dirty="0"/>
              <a:t> </a:t>
            </a:r>
            <a:r>
              <a:rPr lang="en-US" baseline="0" dirty="0" err="1"/>
              <a:t>taak</a:t>
            </a:r>
            <a:r>
              <a:rPr lang="en-US" baseline="0" dirty="0"/>
              <a:t>, </a:t>
            </a:r>
            <a:r>
              <a:rPr lang="en-US" baseline="0" dirty="0" err="1"/>
              <a:t>dus</a:t>
            </a:r>
            <a:r>
              <a:rPr lang="en-US" baseline="0" dirty="0"/>
              <a:t>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taak</a:t>
            </a:r>
            <a:r>
              <a:rPr lang="en-US" baseline="0" dirty="0"/>
              <a:t> </a:t>
            </a:r>
            <a:r>
              <a:rPr lang="en-US" baseline="0" dirty="0" err="1"/>
              <a:t>moet</a:t>
            </a:r>
            <a:r>
              <a:rPr lang="en-US" baseline="0" dirty="0"/>
              <a:t> de computer </a:t>
            </a:r>
            <a:r>
              <a:rPr lang="en-US" baseline="0" dirty="0" err="1"/>
              <a:t>uitvoeren</a:t>
            </a:r>
            <a:r>
              <a:rPr lang="en-US" baseline="0" dirty="0"/>
              <a:t>.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Het </a:t>
            </a:r>
            <a:r>
              <a:rPr lang="en-US" dirty="0" err="1"/>
              <a:t>ontwikkelen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rapportage is</a:t>
            </a:r>
            <a:r>
              <a:rPr lang="en-US" baseline="0" dirty="0"/>
              <a:t> het </a:t>
            </a:r>
            <a:r>
              <a:rPr lang="en-US" baseline="0" dirty="0" err="1"/>
              <a:t>oplossen</a:t>
            </a:r>
            <a:r>
              <a:rPr lang="en-US" baseline="0" dirty="0"/>
              <a:t> van </a:t>
            </a:r>
            <a:r>
              <a:rPr lang="en-US" baseline="0" dirty="0" err="1"/>
              <a:t>een</a:t>
            </a:r>
            <a:r>
              <a:rPr lang="en-US" baseline="0" dirty="0"/>
              <a:t> problem, </a:t>
            </a:r>
            <a:r>
              <a:rPr lang="en-US" baseline="0" dirty="0" err="1"/>
              <a:t>dus</a:t>
            </a:r>
            <a:r>
              <a:rPr lang="en-US" baseline="0" dirty="0"/>
              <a:t>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taak</a:t>
            </a:r>
            <a:r>
              <a:rPr lang="en-US" baseline="0" dirty="0"/>
              <a:t> is </a:t>
            </a:r>
            <a:r>
              <a:rPr lang="en-US" baseline="0" dirty="0" err="1"/>
              <a:t>voor</a:t>
            </a:r>
            <a:r>
              <a:rPr lang="en-US" baseline="0" dirty="0"/>
              <a:t> de </a:t>
            </a:r>
            <a:r>
              <a:rPr lang="en-US" baseline="0" dirty="0" err="1"/>
              <a:t>mens</a:t>
            </a:r>
            <a:r>
              <a:rPr lang="en-US" baseline="0" dirty="0"/>
              <a:t>.</a:t>
            </a:r>
            <a:endParaRPr lang="nl-NL" dirty="0"/>
          </a:p>
          <a:p>
            <a:pPr marL="709200" lvl="1" indent="-457200">
              <a:buFont typeface="+mj-lt"/>
              <a:buAutoNum type="arabicPeriod"/>
            </a:pPr>
            <a:r>
              <a:rPr lang="nl-NL" dirty="0"/>
              <a:t>Constant verbeteren</a:t>
            </a:r>
          </a:p>
          <a:p>
            <a:pPr marL="937800" lvl="2" indent="-228600">
              <a:buFont typeface="+mj-lt"/>
              <a:buAutoNum type="alphaLcPeriod"/>
            </a:pPr>
            <a:r>
              <a:rPr lang="en-US" dirty="0" err="1"/>
              <a:t>Voorbeeld</a:t>
            </a:r>
            <a:r>
              <a:rPr lang="en-US" dirty="0"/>
              <a:t>: Het </a:t>
            </a:r>
            <a:r>
              <a:rPr lang="en-US" dirty="0" err="1"/>
              <a:t>verbeteren</a:t>
            </a:r>
            <a:r>
              <a:rPr lang="en-US" baseline="0" dirty="0"/>
              <a:t> van het process of </a:t>
            </a:r>
            <a:r>
              <a:rPr lang="en-US" baseline="0" dirty="0" err="1"/>
              <a:t>een</a:t>
            </a:r>
            <a:r>
              <a:rPr lang="en-US" baseline="0" dirty="0"/>
              <a:t> business transformative is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project, maar het is </a:t>
            </a:r>
            <a:r>
              <a:rPr lang="en-US" baseline="0" dirty="0" err="1"/>
              <a:t>een</a:t>
            </a:r>
            <a:r>
              <a:rPr lang="en-US" baseline="0" dirty="0"/>
              <a:t> constant process </a:t>
            </a:r>
            <a:r>
              <a:rPr lang="en-US" baseline="0" dirty="0" err="1"/>
              <a:t>waarbij</a:t>
            </a:r>
            <a:r>
              <a:rPr lang="en-US" baseline="0" dirty="0"/>
              <a:t> je </a:t>
            </a:r>
            <a:r>
              <a:rPr lang="en-US" baseline="0" dirty="0" err="1"/>
              <a:t>focust</a:t>
            </a:r>
            <a:r>
              <a:rPr lang="en-US" baseline="0" dirty="0"/>
              <a:t> op het </a:t>
            </a:r>
            <a:r>
              <a:rPr lang="en-US" baseline="0" dirty="0" err="1"/>
              <a:t>verbeteren</a:t>
            </a:r>
            <a:r>
              <a:rPr lang="en-US" baseline="0" dirty="0"/>
              <a:t> van de </a:t>
            </a:r>
            <a:r>
              <a:rPr lang="en-US" baseline="0" dirty="0" err="1"/>
              <a:t>huidige</a:t>
            </a:r>
            <a:r>
              <a:rPr lang="en-US" baseline="0" dirty="0"/>
              <a:t> </a:t>
            </a:r>
            <a:r>
              <a:rPr lang="en-US" baseline="0" dirty="0" err="1"/>
              <a:t>omgeving</a:t>
            </a:r>
            <a:r>
              <a:rPr lang="en-US" baseline="0" dirty="0"/>
              <a:t>.</a:t>
            </a:r>
            <a:endParaRPr lang="nl-NL" dirty="0"/>
          </a:p>
          <a:p>
            <a:pPr marL="709200" lvl="1" indent="-457200">
              <a:buFont typeface="+mj-lt"/>
              <a:buAutoNum type="arabicPeriod"/>
            </a:pPr>
            <a:r>
              <a:rPr lang="nl-NL" dirty="0"/>
              <a:t>Iedereen</a:t>
            </a:r>
            <a:r>
              <a:rPr lang="en-US" dirty="0"/>
              <a:t> </a:t>
            </a:r>
            <a:r>
              <a:rPr lang="nl-NL" dirty="0"/>
              <a:t>is</a:t>
            </a:r>
            <a:r>
              <a:rPr lang="en-US" dirty="0"/>
              <a:t> </a:t>
            </a:r>
            <a:r>
              <a:rPr lang="nl-NL" dirty="0"/>
              <a:t>verantwoordelijk</a:t>
            </a:r>
          </a:p>
          <a:p>
            <a:pPr marL="937800" lvl="2" indent="-228600">
              <a:buFont typeface="+mj-lt"/>
              <a:buAutoNum type="alphaLcPeriod"/>
            </a:pPr>
            <a:r>
              <a:rPr lang="en-US" dirty="0" err="1"/>
              <a:t>Voorbeeld</a:t>
            </a:r>
            <a:r>
              <a:rPr lang="en-US" dirty="0"/>
              <a:t>: </a:t>
            </a:r>
            <a:r>
              <a:rPr lang="en-US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fout</a:t>
            </a:r>
            <a:r>
              <a:rPr lang="en-US" baseline="0" dirty="0"/>
              <a:t> in </a:t>
            </a:r>
            <a:r>
              <a:rPr lang="en-US" baseline="0" dirty="0" err="1"/>
              <a:t>een</a:t>
            </a:r>
            <a:r>
              <a:rPr lang="en-US" baseline="0" dirty="0"/>
              <a:t> measure is </a:t>
            </a:r>
            <a:r>
              <a:rPr lang="en-US" baseline="0" dirty="0" err="1"/>
              <a:t>gemaakt</a:t>
            </a:r>
            <a:r>
              <a:rPr lang="en-US" baseline="0" dirty="0"/>
              <a:t>, </a:t>
            </a:r>
            <a:r>
              <a:rPr lang="en-US" baseline="0" dirty="0" err="1"/>
              <a:t>dan</a:t>
            </a:r>
            <a:r>
              <a:rPr lang="en-US" baseline="0" dirty="0"/>
              <a:t> is </a:t>
            </a:r>
            <a:r>
              <a:rPr lang="en-US" baseline="0" dirty="0" err="1"/>
              <a:t>iedereen</a:t>
            </a:r>
            <a:r>
              <a:rPr lang="en-US" baseline="0" dirty="0"/>
              <a:t> van het team </a:t>
            </a:r>
            <a:r>
              <a:rPr lang="en-US" baseline="0" dirty="0" err="1"/>
              <a:t>verantwoordelijk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fout</a:t>
            </a:r>
            <a:r>
              <a:rPr lang="en-US" baseline="0" dirty="0"/>
              <a:t>. </a:t>
            </a:r>
            <a:br>
              <a:rPr lang="en-US" baseline="0" dirty="0"/>
            </a:br>
            <a:r>
              <a:rPr lang="en-US" baseline="0" dirty="0"/>
              <a:t>Het </a:t>
            </a:r>
            <a:r>
              <a:rPr lang="en-US" baseline="0" dirty="0" err="1"/>
              <a:t>proces</a:t>
            </a:r>
            <a:r>
              <a:rPr lang="en-US" baseline="0" dirty="0"/>
              <a:t> </a:t>
            </a:r>
            <a:r>
              <a:rPr lang="en-US" baseline="0" dirty="0" err="1"/>
              <a:t>zou</a:t>
            </a:r>
            <a:r>
              <a:rPr lang="en-US" baseline="0" dirty="0"/>
              <a:t> </a:t>
            </a:r>
            <a:r>
              <a:rPr lang="en-US" baseline="0" dirty="0" err="1"/>
              <a:t>namelijk</a:t>
            </a:r>
            <a:r>
              <a:rPr lang="en-US" baseline="0" dirty="0"/>
              <a:t> </a:t>
            </a:r>
            <a:r>
              <a:rPr lang="en-US" baseline="0" dirty="0" err="1"/>
              <a:t>moeten</a:t>
            </a:r>
            <a:r>
              <a:rPr lang="en-US" baseline="0" dirty="0"/>
              <a:t> </a:t>
            </a:r>
            <a:r>
              <a:rPr lang="en-US" baseline="0" dirty="0" err="1"/>
              <a:t>afvangen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fout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</a:t>
            </a:r>
            <a:r>
              <a:rPr lang="en-US" baseline="0" dirty="0" err="1"/>
              <a:t>gemaakt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iedereen</a:t>
            </a:r>
            <a:r>
              <a:rPr lang="en-US" baseline="0" dirty="0"/>
              <a:t> is </a:t>
            </a:r>
            <a:r>
              <a:rPr lang="en-US" baseline="0" dirty="0" err="1"/>
              <a:t>verantwoordelijk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het process.</a:t>
            </a:r>
            <a:endParaRPr lang="nl-NL" dirty="0"/>
          </a:p>
          <a:p>
            <a:pPr marL="709200" lvl="1" indent="-457200">
              <a:buFont typeface="+mj-lt"/>
              <a:buAutoNum type="arabicPeriod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661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4836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528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319773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653371-7DF9-43F3-A744-BB311A26A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920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" y="5864400"/>
            <a:ext cx="1548000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0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500933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77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886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bg>
      <p:bgPr>
        <a:solidFill>
          <a:srgbClr val="FFDE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2681D-11E8-4E16-AEA5-1A348E92D3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1540"/>
            <a:ext cx="12213632" cy="66464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3DCB25-B3E7-45DA-8160-1D04FA226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997420"/>
                </a:solidFill>
              </a:defRPr>
            </a:lvl1pPr>
          </a:lstStyle>
          <a:p>
            <a:endParaRPr lang="en-US" b="1" dirty="0">
              <a:solidFill>
                <a:srgbClr val="9974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1071741-AB35-4D7B-A760-107FF5879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rgbClr val="997420"/>
                </a:solidFill>
              </a:defRPr>
            </a:lvl1pPr>
          </a:lstStyle>
          <a:p>
            <a:endParaRPr lang="en-US" sz="2800" dirty="0">
              <a:solidFill>
                <a:srgbClr val="9974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4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3E8A8880-7730-431F-AE9A-DCBC5EAC42B7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5" name="Toelichting 2">
              <a:extLst>
                <a:ext uri="{FF2B5EF4-FFF2-40B4-BE49-F238E27FC236}">
                  <a16:creationId xmlns:a16="http://schemas.microsoft.com/office/drawing/2014/main" id="{9B34B3FE-E4AE-40DF-A09E-426A8F12D9BB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5143361C-5DF2-431A-B9F5-9276F41464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27" name="Pijl: links 26">
              <a:extLst>
                <a:ext uri="{FF2B5EF4-FFF2-40B4-BE49-F238E27FC236}">
                  <a16:creationId xmlns:a16="http://schemas.microsoft.com/office/drawing/2014/main" id="{2079E277-138B-4D33-A24B-0E7044E0F4FD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C6B0999-D8A9-4161-B730-BEA0100F89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29" name="Toelichting 2">
            <a:extLst>
              <a:ext uri="{FF2B5EF4-FFF2-40B4-BE49-F238E27FC236}">
                <a16:creationId xmlns:a16="http://schemas.microsoft.com/office/drawing/2014/main" id="{957417A6-5F27-48D9-B170-4BED8FE7BAA6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43CC7DDC-CD82-4FB1-8596-4110825613F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96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7029A24-C4D9-4030-9EB9-B0AC9C928DD2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AA8F4D99-C6D1-4E3C-BCE8-1443EF8F17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0430BE02-109A-4EEF-86E9-08F08B9A5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B1B51437-2FDF-40FC-9165-6D7A436D1791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7C6A46C7-C03B-4B7E-862B-524979AF0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EF5C04AE-D2D7-4820-9ADC-EFACB74857C0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E2D0D723-0A3F-4B3F-9DCA-59A99E05F2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1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E2380242-DE04-4C4B-B979-553CA11513C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1D4479E5-5FDD-46FA-9115-AB83010D4E9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48035117-054C-4798-9992-D78FD4BDF7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643A25E-239B-44F4-8563-1FA0F9B88AAF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C5A9B3AC-B383-4C9B-BD10-10F2C56A2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7D5D2241-B490-4F41-BEC3-53F45C84B0B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57FD49A-98E0-428B-A504-647F1B67AD5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6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71198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7678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30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911012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ige driehoek 19">
            <a:extLst>
              <a:ext uri="{FF2B5EF4-FFF2-40B4-BE49-F238E27FC236}">
                <a16:creationId xmlns:a16="http://schemas.microsoft.com/office/drawing/2014/main" id="{407D44EA-1D44-4444-B862-4E1D768999CB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2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8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147583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E146738-8187-4BD2-A109-7553796348B6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2DBC996F-99C8-4D5B-AEDD-8F14050228D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1939F5F1-5D4F-4461-9A94-52EF82EE6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7ECED57-F7F9-4D97-A1AA-0E4CB7F905C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FB007FD4-75A6-4597-BC31-9C0ABA112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4AC97971-A551-4EFE-A7DF-0E5E3603CC1D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9CBA8FD-0EFF-4BD9-A350-B4A42F5098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1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9C51F134-137F-4BF3-9A97-480E30E344AA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BDAA57A-66F3-4443-82D1-C061603D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1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776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776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1" y="5864400"/>
            <a:ext cx="1520518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76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1225463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1825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164405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3623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31060482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481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43137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7" r:id="rId5"/>
    <p:sldLayoutId id="2147483668" r:id="rId6"/>
    <p:sldLayoutId id="2147483652" r:id="rId7"/>
    <p:sldLayoutId id="2147483662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51" r:id="rId14"/>
    <p:sldLayoutId id="2147483654" r:id="rId15"/>
    <p:sldLayoutId id="2147483655" r:id="rId16"/>
    <p:sldLayoutId id="2147483658" r:id="rId17"/>
    <p:sldLayoutId id="2147483666" r:id="rId18"/>
    <p:sldLayoutId id="2147483688" r:id="rId19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inuousdelivery.com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inuousdelivery.com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inuousdelivery.com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arketplace.visualstudio.com/items?itemName=maikvandergaag.maikvandergaag-power-bi-actions" TargetMode="Externa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inuousdelivery.com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inuousdelivery.com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3B69-F40F-4D91-BF2E-7C28484E1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Delivery </a:t>
            </a:r>
            <a:r>
              <a:rPr lang="en-US" dirty="0" err="1"/>
              <a:t>voor</a:t>
            </a:r>
            <a:r>
              <a:rPr lang="en-US" dirty="0"/>
              <a:t> 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9D3F8-6393-4E5F-B0A5-4E51478AD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Yorick Bouma</a:t>
            </a:r>
            <a:br>
              <a:rPr lang="en-US" dirty="0"/>
            </a:br>
            <a:r>
              <a:rPr lang="en-US" dirty="0"/>
              <a:t>Martijn Veenvliet</a:t>
            </a:r>
          </a:p>
        </p:txBody>
      </p:sp>
    </p:spTree>
    <p:extLst>
      <p:ext uri="{BB962C8B-B14F-4D97-AF65-F5344CB8AC3E}">
        <p14:creationId xmlns:p14="http://schemas.microsoft.com/office/powerpoint/2010/main" val="313268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Continuous Delivery is the </a:t>
            </a:r>
            <a:r>
              <a:rPr lang="en-US" b="1" i="1" u="sng" dirty="0"/>
              <a:t>ability</a:t>
            </a:r>
            <a:r>
              <a:rPr lang="en-US" i="1" dirty="0"/>
              <a:t> to get </a:t>
            </a:r>
            <a:r>
              <a:rPr lang="en-US" b="1" i="1" u="sng" dirty="0"/>
              <a:t>changes</a:t>
            </a:r>
            <a:r>
              <a:rPr lang="en-US" i="1" dirty="0"/>
              <a:t> of </a:t>
            </a:r>
            <a:r>
              <a:rPr lang="en-US" b="1" i="1" u="sng" dirty="0"/>
              <a:t>all types</a:t>
            </a:r>
            <a:br>
              <a:rPr lang="en-US" i="1" dirty="0"/>
            </a:br>
            <a:r>
              <a:rPr lang="en-US" i="1" dirty="0"/>
              <a:t>—including new features, configuration changes, bug fixes and experiments—</a:t>
            </a:r>
            <a:br>
              <a:rPr lang="en-US" i="1" dirty="0"/>
            </a:br>
            <a:r>
              <a:rPr lang="en-US" i="1" dirty="0"/>
              <a:t>into production, or into the hands of users, safely and quickly in a sustainable way.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856920" y="6488668"/>
            <a:ext cx="3335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https://continuousdelivery.com/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444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Continuous Delivery is the </a:t>
            </a:r>
            <a:r>
              <a:rPr lang="en-US" b="1" i="1" u="sng" dirty="0"/>
              <a:t>ability</a:t>
            </a:r>
            <a:r>
              <a:rPr lang="en-US" i="1" dirty="0"/>
              <a:t> to get </a:t>
            </a:r>
            <a:r>
              <a:rPr lang="en-US" b="1" i="1" u="sng" dirty="0"/>
              <a:t>changes</a:t>
            </a:r>
            <a:r>
              <a:rPr lang="en-US" i="1" dirty="0"/>
              <a:t> of </a:t>
            </a:r>
            <a:r>
              <a:rPr lang="en-US" b="1" i="1" u="sng" dirty="0"/>
              <a:t>all types</a:t>
            </a:r>
            <a:br>
              <a:rPr lang="en-US" i="1" dirty="0"/>
            </a:br>
            <a:r>
              <a:rPr lang="en-US" i="1" dirty="0"/>
              <a:t>—including new features, configuration changes, bug fixes and experiments—</a:t>
            </a:r>
            <a:br>
              <a:rPr lang="en-US" i="1" dirty="0"/>
            </a:br>
            <a:r>
              <a:rPr lang="en-US" b="1" i="1" u="sng" dirty="0"/>
              <a:t>into</a:t>
            </a:r>
            <a:r>
              <a:rPr lang="en-US" i="1" dirty="0"/>
              <a:t> </a:t>
            </a:r>
            <a:r>
              <a:rPr lang="en-US" b="1" i="1" u="sng" dirty="0"/>
              <a:t>production</a:t>
            </a:r>
            <a:r>
              <a:rPr lang="en-US" i="1" dirty="0"/>
              <a:t>, or </a:t>
            </a:r>
            <a:r>
              <a:rPr lang="en-US" b="1" i="1" u="sng" dirty="0"/>
              <a:t>into the hands of users</a:t>
            </a:r>
            <a:r>
              <a:rPr lang="en-US" i="1" dirty="0"/>
              <a:t>, safely and quickly in a sustainable way.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856920" y="6488668"/>
            <a:ext cx="3335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https://continuousdelivery.com/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239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Continuous Delivery is the </a:t>
            </a:r>
            <a:r>
              <a:rPr lang="en-US" b="1" i="1" u="sng" dirty="0"/>
              <a:t>ability</a:t>
            </a:r>
            <a:r>
              <a:rPr lang="en-US" i="1" dirty="0"/>
              <a:t> to get </a:t>
            </a:r>
            <a:r>
              <a:rPr lang="en-US" b="1" i="1" u="sng" dirty="0"/>
              <a:t>changes</a:t>
            </a:r>
            <a:r>
              <a:rPr lang="en-US" i="1" dirty="0"/>
              <a:t> of </a:t>
            </a:r>
            <a:r>
              <a:rPr lang="en-US" b="1" i="1" u="sng" dirty="0"/>
              <a:t>all types</a:t>
            </a:r>
            <a:br>
              <a:rPr lang="en-US" i="1" dirty="0"/>
            </a:br>
            <a:r>
              <a:rPr lang="en-US" i="1" dirty="0"/>
              <a:t>—including new features, configuration changes, bug fixes and experiments—</a:t>
            </a:r>
            <a:br>
              <a:rPr lang="en-US" i="1" dirty="0"/>
            </a:br>
            <a:r>
              <a:rPr lang="en-US" b="1" i="1" u="sng" dirty="0"/>
              <a:t>into</a:t>
            </a:r>
            <a:r>
              <a:rPr lang="en-US" i="1" dirty="0"/>
              <a:t> </a:t>
            </a:r>
            <a:r>
              <a:rPr lang="en-US" b="1" i="1" u="sng" dirty="0"/>
              <a:t>production</a:t>
            </a:r>
            <a:r>
              <a:rPr lang="en-US" i="1" dirty="0"/>
              <a:t>, or </a:t>
            </a:r>
            <a:r>
              <a:rPr lang="en-US" b="1" i="1" u="sng" dirty="0"/>
              <a:t>into the hands of users</a:t>
            </a:r>
            <a:r>
              <a:rPr lang="en-US" i="1" dirty="0"/>
              <a:t>, </a:t>
            </a:r>
            <a:r>
              <a:rPr lang="en-US" b="1" i="1" u="sng" dirty="0"/>
              <a:t>safely</a:t>
            </a:r>
            <a:r>
              <a:rPr lang="en-US" i="1" dirty="0"/>
              <a:t> and </a:t>
            </a:r>
            <a:r>
              <a:rPr lang="en-US" b="1" i="1" u="sng" dirty="0"/>
              <a:t>quickly</a:t>
            </a:r>
            <a:r>
              <a:rPr lang="en-US" i="1" dirty="0"/>
              <a:t> in a </a:t>
            </a:r>
            <a:r>
              <a:rPr lang="en-US" b="1" i="1" u="sng" dirty="0"/>
              <a:t>sustainable</a:t>
            </a:r>
            <a:r>
              <a:rPr lang="en-US" i="1" dirty="0"/>
              <a:t> way.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856920" y="6488668"/>
            <a:ext cx="3335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https://continuousdelivery.com/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69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1104" y="2984472"/>
            <a:ext cx="11667952" cy="1271180"/>
            <a:chOff x="219248" y="2236570"/>
            <a:chExt cx="11667952" cy="1271180"/>
          </a:xfrm>
        </p:grpSpPr>
        <p:sp>
          <p:nvSpPr>
            <p:cNvPr id="36" name="Rectangle 35"/>
            <p:cNvSpPr/>
            <p:nvPr/>
          </p:nvSpPr>
          <p:spPr>
            <a:xfrm>
              <a:off x="250783" y="2236570"/>
              <a:ext cx="11636417" cy="1271180"/>
            </a:xfrm>
            <a:prstGeom prst="rect">
              <a:avLst/>
            </a:prstGeom>
            <a:noFill/>
          </p:spPr>
        </p:sp>
        <p:sp>
          <p:nvSpPr>
            <p:cNvPr id="37" name="Freeform 36"/>
            <p:cNvSpPr/>
            <p:nvPr/>
          </p:nvSpPr>
          <p:spPr>
            <a:xfrm>
              <a:off x="219248" y="2549147"/>
              <a:ext cx="1180402" cy="646025"/>
            </a:xfrm>
            <a:custGeom>
              <a:avLst/>
              <a:gdLst>
                <a:gd name="connsiteX0" fmla="*/ 0 w 1076709"/>
                <a:gd name="connsiteY0" fmla="*/ 64603 h 646025"/>
                <a:gd name="connsiteX1" fmla="*/ 64603 w 1076709"/>
                <a:gd name="connsiteY1" fmla="*/ 0 h 646025"/>
                <a:gd name="connsiteX2" fmla="*/ 1012107 w 1076709"/>
                <a:gd name="connsiteY2" fmla="*/ 0 h 646025"/>
                <a:gd name="connsiteX3" fmla="*/ 1076710 w 1076709"/>
                <a:gd name="connsiteY3" fmla="*/ 64603 h 646025"/>
                <a:gd name="connsiteX4" fmla="*/ 1076709 w 1076709"/>
                <a:gd name="connsiteY4" fmla="*/ 581423 h 646025"/>
                <a:gd name="connsiteX5" fmla="*/ 1012106 w 1076709"/>
                <a:gd name="connsiteY5" fmla="*/ 646026 h 646025"/>
                <a:gd name="connsiteX6" fmla="*/ 64603 w 1076709"/>
                <a:gd name="connsiteY6" fmla="*/ 646025 h 646025"/>
                <a:gd name="connsiteX7" fmla="*/ 0 w 1076709"/>
                <a:gd name="connsiteY7" fmla="*/ 581422 h 646025"/>
                <a:gd name="connsiteX8" fmla="*/ 0 w 1076709"/>
                <a:gd name="connsiteY8" fmla="*/ 64603 h 64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709" h="646025">
                  <a:moveTo>
                    <a:pt x="0" y="64603"/>
                  </a:moveTo>
                  <a:cubicBezTo>
                    <a:pt x="0" y="28924"/>
                    <a:pt x="28924" y="0"/>
                    <a:pt x="64603" y="0"/>
                  </a:cubicBezTo>
                  <a:lnTo>
                    <a:pt x="1012107" y="0"/>
                  </a:lnTo>
                  <a:cubicBezTo>
                    <a:pt x="1047786" y="0"/>
                    <a:pt x="1076710" y="28924"/>
                    <a:pt x="1076710" y="64603"/>
                  </a:cubicBezTo>
                  <a:cubicBezTo>
                    <a:pt x="1076710" y="236876"/>
                    <a:pt x="1076709" y="409150"/>
                    <a:pt x="1076709" y="581423"/>
                  </a:cubicBezTo>
                  <a:cubicBezTo>
                    <a:pt x="1076709" y="617102"/>
                    <a:pt x="1047785" y="646026"/>
                    <a:pt x="1012106" y="646026"/>
                  </a:cubicBezTo>
                  <a:lnTo>
                    <a:pt x="64603" y="646025"/>
                  </a:lnTo>
                  <a:cubicBezTo>
                    <a:pt x="28924" y="646025"/>
                    <a:pt x="0" y="617101"/>
                    <a:pt x="0" y="581422"/>
                  </a:cubicBezTo>
                  <a:lnTo>
                    <a:pt x="0" y="64603"/>
                  </a:lnTo>
                  <a:close/>
                </a:path>
              </a:pathLst>
            </a:custGeom>
            <a:solidFill>
              <a:srgbClr val="0072BB"/>
            </a:solidFill>
            <a:ln>
              <a:noFill/>
            </a:ln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121" tIns="95121" rIns="95121" bIns="9512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Ideation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1465774" y="2738648"/>
              <a:ext cx="228262" cy="267023"/>
            </a:xfrm>
            <a:custGeom>
              <a:avLst/>
              <a:gdLst>
                <a:gd name="connsiteX0" fmla="*/ 0 w 228262"/>
                <a:gd name="connsiteY0" fmla="*/ 53405 h 267023"/>
                <a:gd name="connsiteX1" fmla="*/ 114131 w 228262"/>
                <a:gd name="connsiteY1" fmla="*/ 53405 h 267023"/>
                <a:gd name="connsiteX2" fmla="*/ 114131 w 228262"/>
                <a:gd name="connsiteY2" fmla="*/ 0 h 267023"/>
                <a:gd name="connsiteX3" fmla="*/ 228262 w 228262"/>
                <a:gd name="connsiteY3" fmla="*/ 133512 h 267023"/>
                <a:gd name="connsiteX4" fmla="*/ 114131 w 228262"/>
                <a:gd name="connsiteY4" fmla="*/ 267023 h 267023"/>
                <a:gd name="connsiteX5" fmla="*/ 114131 w 228262"/>
                <a:gd name="connsiteY5" fmla="*/ 213618 h 267023"/>
                <a:gd name="connsiteX6" fmla="*/ 0 w 228262"/>
                <a:gd name="connsiteY6" fmla="*/ 213618 h 267023"/>
                <a:gd name="connsiteX7" fmla="*/ 0 w 228262"/>
                <a:gd name="connsiteY7" fmla="*/ 53405 h 26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2" h="267023">
                  <a:moveTo>
                    <a:pt x="0" y="53405"/>
                  </a:moveTo>
                  <a:lnTo>
                    <a:pt x="114131" y="53405"/>
                  </a:lnTo>
                  <a:lnTo>
                    <a:pt x="114131" y="0"/>
                  </a:lnTo>
                  <a:lnTo>
                    <a:pt x="228262" y="133512"/>
                  </a:lnTo>
                  <a:lnTo>
                    <a:pt x="114131" y="267023"/>
                  </a:lnTo>
                  <a:lnTo>
                    <a:pt x="114131" y="213618"/>
                  </a:lnTo>
                  <a:lnTo>
                    <a:pt x="0" y="213618"/>
                  </a:lnTo>
                  <a:lnTo>
                    <a:pt x="0" y="53405"/>
                  </a:lnTo>
                  <a:close/>
                </a:path>
              </a:pathLst>
            </a:custGeom>
            <a:solidFill>
              <a:srgbClr val="0072BB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3405" rIns="68479" bIns="5340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762153" y="2549147"/>
              <a:ext cx="1076709" cy="646025"/>
            </a:xfrm>
            <a:custGeom>
              <a:avLst/>
              <a:gdLst>
                <a:gd name="connsiteX0" fmla="*/ 0 w 1076709"/>
                <a:gd name="connsiteY0" fmla="*/ 64603 h 646025"/>
                <a:gd name="connsiteX1" fmla="*/ 64603 w 1076709"/>
                <a:gd name="connsiteY1" fmla="*/ 0 h 646025"/>
                <a:gd name="connsiteX2" fmla="*/ 1012107 w 1076709"/>
                <a:gd name="connsiteY2" fmla="*/ 0 h 646025"/>
                <a:gd name="connsiteX3" fmla="*/ 1076710 w 1076709"/>
                <a:gd name="connsiteY3" fmla="*/ 64603 h 646025"/>
                <a:gd name="connsiteX4" fmla="*/ 1076709 w 1076709"/>
                <a:gd name="connsiteY4" fmla="*/ 581423 h 646025"/>
                <a:gd name="connsiteX5" fmla="*/ 1012106 w 1076709"/>
                <a:gd name="connsiteY5" fmla="*/ 646026 h 646025"/>
                <a:gd name="connsiteX6" fmla="*/ 64603 w 1076709"/>
                <a:gd name="connsiteY6" fmla="*/ 646025 h 646025"/>
                <a:gd name="connsiteX7" fmla="*/ 0 w 1076709"/>
                <a:gd name="connsiteY7" fmla="*/ 581422 h 646025"/>
                <a:gd name="connsiteX8" fmla="*/ 0 w 1076709"/>
                <a:gd name="connsiteY8" fmla="*/ 64603 h 64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709" h="646025">
                  <a:moveTo>
                    <a:pt x="0" y="64603"/>
                  </a:moveTo>
                  <a:cubicBezTo>
                    <a:pt x="0" y="28924"/>
                    <a:pt x="28924" y="0"/>
                    <a:pt x="64603" y="0"/>
                  </a:cubicBezTo>
                  <a:lnTo>
                    <a:pt x="1012107" y="0"/>
                  </a:lnTo>
                  <a:cubicBezTo>
                    <a:pt x="1047786" y="0"/>
                    <a:pt x="1076710" y="28924"/>
                    <a:pt x="1076710" y="64603"/>
                  </a:cubicBezTo>
                  <a:cubicBezTo>
                    <a:pt x="1076710" y="236876"/>
                    <a:pt x="1076709" y="409150"/>
                    <a:pt x="1076709" y="581423"/>
                  </a:cubicBezTo>
                  <a:cubicBezTo>
                    <a:pt x="1076709" y="617102"/>
                    <a:pt x="1047785" y="646026"/>
                    <a:pt x="1012106" y="646026"/>
                  </a:cubicBezTo>
                  <a:lnTo>
                    <a:pt x="64603" y="646025"/>
                  </a:lnTo>
                  <a:cubicBezTo>
                    <a:pt x="28924" y="646025"/>
                    <a:pt x="0" y="617101"/>
                    <a:pt x="0" y="581422"/>
                  </a:cubicBezTo>
                  <a:lnTo>
                    <a:pt x="0" y="64603"/>
                  </a:lnTo>
                  <a:close/>
                </a:path>
              </a:pathLst>
            </a:custGeom>
            <a:solidFill>
              <a:srgbClr val="0072BB"/>
            </a:solidFill>
            <a:ln>
              <a:noFill/>
            </a:ln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121" tIns="95121" rIns="95121" bIns="9512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Design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2946533" y="2738648"/>
              <a:ext cx="228262" cy="267023"/>
            </a:xfrm>
            <a:custGeom>
              <a:avLst/>
              <a:gdLst>
                <a:gd name="connsiteX0" fmla="*/ 0 w 228262"/>
                <a:gd name="connsiteY0" fmla="*/ 53405 h 267023"/>
                <a:gd name="connsiteX1" fmla="*/ 114131 w 228262"/>
                <a:gd name="connsiteY1" fmla="*/ 53405 h 267023"/>
                <a:gd name="connsiteX2" fmla="*/ 114131 w 228262"/>
                <a:gd name="connsiteY2" fmla="*/ 0 h 267023"/>
                <a:gd name="connsiteX3" fmla="*/ 228262 w 228262"/>
                <a:gd name="connsiteY3" fmla="*/ 133512 h 267023"/>
                <a:gd name="connsiteX4" fmla="*/ 114131 w 228262"/>
                <a:gd name="connsiteY4" fmla="*/ 267023 h 267023"/>
                <a:gd name="connsiteX5" fmla="*/ 114131 w 228262"/>
                <a:gd name="connsiteY5" fmla="*/ 213618 h 267023"/>
                <a:gd name="connsiteX6" fmla="*/ 0 w 228262"/>
                <a:gd name="connsiteY6" fmla="*/ 213618 h 267023"/>
                <a:gd name="connsiteX7" fmla="*/ 0 w 228262"/>
                <a:gd name="connsiteY7" fmla="*/ 53405 h 26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2" h="267023">
                  <a:moveTo>
                    <a:pt x="0" y="53405"/>
                  </a:moveTo>
                  <a:lnTo>
                    <a:pt x="114131" y="53405"/>
                  </a:lnTo>
                  <a:lnTo>
                    <a:pt x="114131" y="0"/>
                  </a:lnTo>
                  <a:lnTo>
                    <a:pt x="228262" y="133512"/>
                  </a:lnTo>
                  <a:lnTo>
                    <a:pt x="114131" y="267023"/>
                  </a:lnTo>
                  <a:lnTo>
                    <a:pt x="114131" y="213618"/>
                  </a:lnTo>
                  <a:lnTo>
                    <a:pt x="0" y="213618"/>
                  </a:lnTo>
                  <a:lnTo>
                    <a:pt x="0" y="53405"/>
                  </a:lnTo>
                  <a:close/>
                </a:path>
              </a:pathLst>
            </a:custGeom>
            <a:solidFill>
              <a:srgbClr val="0072BB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3405" rIns="68479" bIns="5340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3269546" y="2549147"/>
              <a:ext cx="1076709" cy="646025"/>
            </a:xfrm>
            <a:custGeom>
              <a:avLst/>
              <a:gdLst>
                <a:gd name="connsiteX0" fmla="*/ 0 w 1076709"/>
                <a:gd name="connsiteY0" fmla="*/ 64603 h 646025"/>
                <a:gd name="connsiteX1" fmla="*/ 64603 w 1076709"/>
                <a:gd name="connsiteY1" fmla="*/ 0 h 646025"/>
                <a:gd name="connsiteX2" fmla="*/ 1012107 w 1076709"/>
                <a:gd name="connsiteY2" fmla="*/ 0 h 646025"/>
                <a:gd name="connsiteX3" fmla="*/ 1076710 w 1076709"/>
                <a:gd name="connsiteY3" fmla="*/ 64603 h 646025"/>
                <a:gd name="connsiteX4" fmla="*/ 1076709 w 1076709"/>
                <a:gd name="connsiteY4" fmla="*/ 581423 h 646025"/>
                <a:gd name="connsiteX5" fmla="*/ 1012106 w 1076709"/>
                <a:gd name="connsiteY5" fmla="*/ 646026 h 646025"/>
                <a:gd name="connsiteX6" fmla="*/ 64603 w 1076709"/>
                <a:gd name="connsiteY6" fmla="*/ 646025 h 646025"/>
                <a:gd name="connsiteX7" fmla="*/ 0 w 1076709"/>
                <a:gd name="connsiteY7" fmla="*/ 581422 h 646025"/>
                <a:gd name="connsiteX8" fmla="*/ 0 w 1076709"/>
                <a:gd name="connsiteY8" fmla="*/ 64603 h 64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709" h="646025">
                  <a:moveTo>
                    <a:pt x="0" y="64603"/>
                  </a:moveTo>
                  <a:cubicBezTo>
                    <a:pt x="0" y="28924"/>
                    <a:pt x="28924" y="0"/>
                    <a:pt x="64603" y="0"/>
                  </a:cubicBezTo>
                  <a:lnTo>
                    <a:pt x="1012107" y="0"/>
                  </a:lnTo>
                  <a:cubicBezTo>
                    <a:pt x="1047786" y="0"/>
                    <a:pt x="1076710" y="28924"/>
                    <a:pt x="1076710" y="64603"/>
                  </a:cubicBezTo>
                  <a:cubicBezTo>
                    <a:pt x="1076710" y="236876"/>
                    <a:pt x="1076709" y="409150"/>
                    <a:pt x="1076709" y="581423"/>
                  </a:cubicBezTo>
                  <a:cubicBezTo>
                    <a:pt x="1076709" y="617102"/>
                    <a:pt x="1047785" y="646026"/>
                    <a:pt x="1012106" y="646026"/>
                  </a:cubicBezTo>
                  <a:lnTo>
                    <a:pt x="64603" y="646025"/>
                  </a:lnTo>
                  <a:cubicBezTo>
                    <a:pt x="28924" y="646025"/>
                    <a:pt x="0" y="617101"/>
                    <a:pt x="0" y="581422"/>
                  </a:cubicBezTo>
                  <a:lnTo>
                    <a:pt x="0" y="64603"/>
                  </a:lnTo>
                  <a:close/>
                </a:path>
              </a:pathLst>
            </a:custGeom>
            <a:solidFill>
              <a:srgbClr val="0072BB"/>
            </a:solidFill>
            <a:ln>
              <a:noFill/>
            </a:ln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121" tIns="95121" rIns="95121" bIns="9512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Code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453927" y="2738648"/>
              <a:ext cx="228262" cy="267023"/>
            </a:xfrm>
            <a:custGeom>
              <a:avLst/>
              <a:gdLst>
                <a:gd name="connsiteX0" fmla="*/ 0 w 228262"/>
                <a:gd name="connsiteY0" fmla="*/ 53405 h 267023"/>
                <a:gd name="connsiteX1" fmla="*/ 114131 w 228262"/>
                <a:gd name="connsiteY1" fmla="*/ 53405 h 267023"/>
                <a:gd name="connsiteX2" fmla="*/ 114131 w 228262"/>
                <a:gd name="connsiteY2" fmla="*/ 0 h 267023"/>
                <a:gd name="connsiteX3" fmla="*/ 228262 w 228262"/>
                <a:gd name="connsiteY3" fmla="*/ 133512 h 267023"/>
                <a:gd name="connsiteX4" fmla="*/ 114131 w 228262"/>
                <a:gd name="connsiteY4" fmla="*/ 267023 h 267023"/>
                <a:gd name="connsiteX5" fmla="*/ 114131 w 228262"/>
                <a:gd name="connsiteY5" fmla="*/ 213618 h 267023"/>
                <a:gd name="connsiteX6" fmla="*/ 0 w 228262"/>
                <a:gd name="connsiteY6" fmla="*/ 213618 h 267023"/>
                <a:gd name="connsiteX7" fmla="*/ 0 w 228262"/>
                <a:gd name="connsiteY7" fmla="*/ 53405 h 26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2" h="267023">
                  <a:moveTo>
                    <a:pt x="0" y="53405"/>
                  </a:moveTo>
                  <a:lnTo>
                    <a:pt x="114131" y="53405"/>
                  </a:lnTo>
                  <a:lnTo>
                    <a:pt x="114131" y="0"/>
                  </a:lnTo>
                  <a:lnTo>
                    <a:pt x="228262" y="133512"/>
                  </a:lnTo>
                  <a:lnTo>
                    <a:pt x="114131" y="267023"/>
                  </a:lnTo>
                  <a:lnTo>
                    <a:pt x="114131" y="213618"/>
                  </a:lnTo>
                  <a:lnTo>
                    <a:pt x="0" y="213618"/>
                  </a:lnTo>
                  <a:lnTo>
                    <a:pt x="0" y="53405"/>
                  </a:lnTo>
                  <a:close/>
                </a:path>
              </a:pathLst>
            </a:custGeom>
            <a:solidFill>
              <a:srgbClr val="0072BB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3405" rIns="68479" bIns="5340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4776940" y="2549147"/>
              <a:ext cx="1076709" cy="646025"/>
            </a:xfrm>
            <a:custGeom>
              <a:avLst/>
              <a:gdLst>
                <a:gd name="connsiteX0" fmla="*/ 0 w 1076709"/>
                <a:gd name="connsiteY0" fmla="*/ 64603 h 646025"/>
                <a:gd name="connsiteX1" fmla="*/ 64603 w 1076709"/>
                <a:gd name="connsiteY1" fmla="*/ 0 h 646025"/>
                <a:gd name="connsiteX2" fmla="*/ 1012107 w 1076709"/>
                <a:gd name="connsiteY2" fmla="*/ 0 h 646025"/>
                <a:gd name="connsiteX3" fmla="*/ 1076710 w 1076709"/>
                <a:gd name="connsiteY3" fmla="*/ 64603 h 646025"/>
                <a:gd name="connsiteX4" fmla="*/ 1076709 w 1076709"/>
                <a:gd name="connsiteY4" fmla="*/ 581423 h 646025"/>
                <a:gd name="connsiteX5" fmla="*/ 1012106 w 1076709"/>
                <a:gd name="connsiteY5" fmla="*/ 646026 h 646025"/>
                <a:gd name="connsiteX6" fmla="*/ 64603 w 1076709"/>
                <a:gd name="connsiteY6" fmla="*/ 646025 h 646025"/>
                <a:gd name="connsiteX7" fmla="*/ 0 w 1076709"/>
                <a:gd name="connsiteY7" fmla="*/ 581422 h 646025"/>
                <a:gd name="connsiteX8" fmla="*/ 0 w 1076709"/>
                <a:gd name="connsiteY8" fmla="*/ 64603 h 64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709" h="646025">
                  <a:moveTo>
                    <a:pt x="0" y="64603"/>
                  </a:moveTo>
                  <a:cubicBezTo>
                    <a:pt x="0" y="28924"/>
                    <a:pt x="28924" y="0"/>
                    <a:pt x="64603" y="0"/>
                  </a:cubicBezTo>
                  <a:lnTo>
                    <a:pt x="1012107" y="0"/>
                  </a:lnTo>
                  <a:cubicBezTo>
                    <a:pt x="1047786" y="0"/>
                    <a:pt x="1076710" y="28924"/>
                    <a:pt x="1076710" y="64603"/>
                  </a:cubicBezTo>
                  <a:cubicBezTo>
                    <a:pt x="1076710" y="236876"/>
                    <a:pt x="1076709" y="409150"/>
                    <a:pt x="1076709" y="581423"/>
                  </a:cubicBezTo>
                  <a:cubicBezTo>
                    <a:pt x="1076709" y="617102"/>
                    <a:pt x="1047785" y="646026"/>
                    <a:pt x="1012106" y="646026"/>
                  </a:cubicBezTo>
                  <a:lnTo>
                    <a:pt x="64603" y="646025"/>
                  </a:lnTo>
                  <a:cubicBezTo>
                    <a:pt x="28924" y="646025"/>
                    <a:pt x="0" y="617101"/>
                    <a:pt x="0" y="581422"/>
                  </a:cubicBezTo>
                  <a:lnTo>
                    <a:pt x="0" y="64603"/>
                  </a:lnTo>
                  <a:close/>
                </a:path>
              </a:pathLst>
            </a:custGeom>
            <a:solidFill>
              <a:srgbClr val="0072BB"/>
            </a:solidFill>
            <a:ln>
              <a:noFill/>
            </a:ln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121" tIns="95121" rIns="95121" bIns="9512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Build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961320" y="2738648"/>
              <a:ext cx="228262" cy="267023"/>
            </a:xfrm>
            <a:custGeom>
              <a:avLst/>
              <a:gdLst>
                <a:gd name="connsiteX0" fmla="*/ 0 w 228262"/>
                <a:gd name="connsiteY0" fmla="*/ 53405 h 267023"/>
                <a:gd name="connsiteX1" fmla="*/ 114131 w 228262"/>
                <a:gd name="connsiteY1" fmla="*/ 53405 h 267023"/>
                <a:gd name="connsiteX2" fmla="*/ 114131 w 228262"/>
                <a:gd name="connsiteY2" fmla="*/ 0 h 267023"/>
                <a:gd name="connsiteX3" fmla="*/ 228262 w 228262"/>
                <a:gd name="connsiteY3" fmla="*/ 133512 h 267023"/>
                <a:gd name="connsiteX4" fmla="*/ 114131 w 228262"/>
                <a:gd name="connsiteY4" fmla="*/ 267023 h 267023"/>
                <a:gd name="connsiteX5" fmla="*/ 114131 w 228262"/>
                <a:gd name="connsiteY5" fmla="*/ 213618 h 267023"/>
                <a:gd name="connsiteX6" fmla="*/ 0 w 228262"/>
                <a:gd name="connsiteY6" fmla="*/ 213618 h 267023"/>
                <a:gd name="connsiteX7" fmla="*/ 0 w 228262"/>
                <a:gd name="connsiteY7" fmla="*/ 53405 h 26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2" h="267023">
                  <a:moveTo>
                    <a:pt x="0" y="53405"/>
                  </a:moveTo>
                  <a:lnTo>
                    <a:pt x="114131" y="53405"/>
                  </a:lnTo>
                  <a:lnTo>
                    <a:pt x="114131" y="0"/>
                  </a:lnTo>
                  <a:lnTo>
                    <a:pt x="228262" y="133512"/>
                  </a:lnTo>
                  <a:lnTo>
                    <a:pt x="114131" y="267023"/>
                  </a:lnTo>
                  <a:lnTo>
                    <a:pt x="114131" y="213618"/>
                  </a:lnTo>
                  <a:lnTo>
                    <a:pt x="0" y="213618"/>
                  </a:lnTo>
                  <a:lnTo>
                    <a:pt x="0" y="53405"/>
                  </a:lnTo>
                  <a:close/>
                </a:path>
              </a:pathLst>
            </a:custGeom>
            <a:solidFill>
              <a:srgbClr val="0072BB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3405" rIns="68479" bIns="5340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6284333" y="2549147"/>
              <a:ext cx="1076709" cy="646025"/>
            </a:xfrm>
            <a:custGeom>
              <a:avLst/>
              <a:gdLst>
                <a:gd name="connsiteX0" fmla="*/ 0 w 1076709"/>
                <a:gd name="connsiteY0" fmla="*/ 64603 h 646025"/>
                <a:gd name="connsiteX1" fmla="*/ 64603 w 1076709"/>
                <a:gd name="connsiteY1" fmla="*/ 0 h 646025"/>
                <a:gd name="connsiteX2" fmla="*/ 1012107 w 1076709"/>
                <a:gd name="connsiteY2" fmla="*/ 0 h 646025"/>
                <a:gd name="connsiteX3" fmla="*/ 1076710 w 1076709"/>
                <a:gd name="connsiteY3" fmla="*/ 64603 h 646025"/>
                <a:gd name="connsiteX4" fmla="*/ 1076709 w 1076709"/>
                <a:gd name="connsiteY4" fmla="*/ 581423 h 646025"/>
                <a:gd name="connsiteX5" fmla="*/ 1012106 w 1076709"/>
                <a:gd name="connsiteY5" fmla="*/ 646026 h 646025"/>
                <a:gd name="connsiteX6" fmla="*/ 64603 w 1076709"/>
                <a:gd name="connsiteY6" fmla="*/ 646025 h 646025"/>
                <a:gd name="connsiteX7" fmla="*/ 0 w 1076709"/>
                <a:gd name="connsiteY7" fmla="*/ 581422 h 646025"/>
                <a:gd name="connsiteX8" fmla="*/ 0 w 1076709"/>
                <a:gd name="connsiteY8" fmla="*/ 64603 h 64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709" h="646025">
                  <a:moveTo>
                    <a:pt x="0" y="64603"/>
                  </a:moveTo>
                  <a:cubicBezTo>
                    <a:pt x="0" y="28924"/>
                    <a:pt x="28924" y="0"/>
                    <a:pt x="64603" y="0"/>
                  </a:cubicBezTo>
                  <a:lnTo>
                    <a:pt x="1012107" y="0"/>
                  </a:lnTo>
                  <a:cubicBezTo>
                    <a:pt x="1047786" y="0"/>
                    <a:pt x="1076710" y="28924"/>
                    <a:pt x="1076710" y="64603"/>
                  </a:cubicBezTo>
                  <a:cubicBezTo>
                    <a:pt x="1076710" y="236876"/>
                    <a:pt x="1076709" y="409150"/>
                    <a:pt x="1076709" y="581423"/>
                  </a:cubicBezTo>
                  <a:cubicBezTo>
                    <a:pt x="1076709" y="617102"/>
                    <a:pt x="1047785" y="646026"/>
                    <a:pt x="1012106" y="646026"/>
                  </a:cubicBezTo>
                  <a:lnTo>
                    <a:pt x="64603" y="646025"/>
                  </a:lnTo>
                  <a:cubicBezTo>
                    <a:pt x="28924" y="646025"/>
                    <a:pt x="0" y="617101"/>
                    <a:pt x="0" y="581422"/>
                  </a:cubicBezTo>
                  <a:lnTo>
                    <a:pt x="0" y="64603"/>
                  </a:lnTo>
                  <a:close/>
                </a:path>
              </a:pathLst>
            </a:custGeom>
            <a:solidFill>
              <a:srgbClr val="0072BB"/>
            </a:solidFill>
            <a:ln>
              <a:noFill/>
            </a:ln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121" tIns="95121" rIns="95121" bIns="9512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Test</a:t>
              </a:r>
              <a:endParaRPr lang="en-US" sz="2000" kern="1200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7468713" y="2738648"/>
              <a:ext cx="228262" cy="267023"/>
            </a:xfrm>
            <a:custGeom>
              <a:avLst/>
              <a:gdLst>
                <a:gd name="connsiteX0" fmla="*/ 0 w 228262"/>
                <a:gd name="connsiteY0" fmla="*/ 53405 h 267023"/>
                <a:gd name="connsiteX1" fmla="*/ 114131 w 228262"/>
                <a:gd name="connsiteY1" fmla="*/ 53405 h 267023"/>
                <a:gd name="connsiteX2" fmla="*/ 114131 w 228262"/>
                <a:gd name="connsiteY2" fmla="*/ 0 h 267023"/>
                <a:gd name="connsiteX3" fmla="*/ 228262 w 228262"/>
                <a:gd name="connsiteY3" fmla="*/ 133512 h 267023"/>
                <a:gd name="connsiteX4" fmla="*/ 114131 w 228262"/>
                <a:gd name="connsiteY4" fmla="*/ 267023 h 267023"/>
                <a:gd name="connsiteX5" fmla="*/ 114131 w 228262"/>
                <a:gd name="connsiteY5" fmla="*/ 213618 h 267023"/>
                <a:gd name="connsiteX6" fmla="*/ 0 w 228262"/>
                <a:gd name="connsiteY6" fmla="*/ 213618 h 267023"/>
                <a:gd name="connsiteX7" fmla="*/ 0 w 228262"/>
                <a:gd name="connsiteY7" fmla="*/ 53405 h 26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2" h="267023">
                  <a:moveTo>
                    <a:pt x="0" y="53405"/>
                  </a:moveTo>
                  <a:lnTo>
                    <a:pt x="114131" y="53405"/>
                  </a:lnTo>
                  <a:lnTo>
                    <a:pt x="114131" y="0"/>
                  </a:lnTo>
                  <a:lnTo>
                    <a:pt x="228262" y="133512"/>
                  </a:lnTo>
                  <a:lnTo>
                    <a:pt x="114131" y="267023"/>
                  </a:lnTo>
                  <a:lnTo>
                    <a:pt x="114131" y="213618"/>
                  </a:lnTo>
                  <a:lnTo>
                    <a:pt x="0" y="213618"/>
                  </a:lnTo>
                  <a:lnTo>
                    <a:pt x="0" y="53405"/>
                  </a:lnTo>
                  <a:close/>
                </a:path>
              </a:pathLst>
            </a:custGeom>
            <a:solidFill>
              <a:srgbClr val="0072BB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3405" rIns="68479" bIns="5340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7765092" y="2549147"/>
              <a:ext cx="1180403" cy="646025"/>
            </a:xfrm>
            <a:custGeom>
              <a:avLst/>
              <a:gdLst>
                <a:gd name="connsiteX0" fmla="*/ 0 w 1076709"/>
                <a:gd name="connsiteY0" fmla="*/ 64603 h 646025"/>
                <a:gd name="connsiteX1" fmla="*/ 64603 w 1076709"/>
                <a:gd name="connsiteY1" fmla="*/ 0 h 646025"/>
                <a:gd name="connsiteX2" fmla="*/ 1012107 w 1076709"/>
                <a:gd name="connsiteY2" fmla="*/ 0 h 646025"/>
                <a:gd name="connsiteX3" fmla="*/ 1076710 w 1076709"/>
                <a:gd name="connsiteY3" fmla="*/ 64603 h 646025"/>
                <a:gd name="connsiteX4" fmla="*/ 1076709 w 1076709"/>
                <a:gd name="connsiteY4" fmla="*/ 581423 h 646025"/>
                <a:gd name="connsiteX5" fmla="*/ 1012106 w 1076709"/>
                <a:gd name="connsiteY5" fmla="*/ 646026 h 646025"/>
                <a:gd name="connsiteX6" fmla="*/ 64603 w 1076709"/>
                <a:gd name="connsiteY6" fmla="*/ 646025 h 646025"/>
                <a:gd name="connsiteX7" fmla="*/ 0 w 1076709"/>
                <a:gd name="connsiteY7" fmla="*/ 581422 h 646025"/>
                <a:gd name="connsiteX8" fmla="*/ 0 w 1076709"/>
                <a:gd name="connsiteY8" fmla="*/ 64603 h 64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709" h="646025">
                  <a:moveTo>
                    <a:pt x="0" y="64603"/>
                  </a:moveTo>
                  <a:cubicBezTo>
                    <a:pt x="0" y="28924"/>
                    <a:pt x="28924" y="0"/>
                    <a:pt x="64603" y="0"/>
                  </a:cubicBezTo>
                  <a:lnTo>
                    <a:pt x="1012107" y="0"/>
                  </a:lnTo>
                  <a:cubicBezTo>
                    <a:pt x="1047786" y="0"/>
                    <a:pt x="1076710" y="28924"/>
                    <a:pt x="1076710" y="64603"/>
                  </a:cubicBezTo>
                  <a:cubicBezTo>
                    <a:pt x="1076710" y="236876"/>
                    <a:pt x="1076709" y="409150"/>
                    <a:pt x="1076709" y="581423"/>
                  </a:cubicBezTo>
                  <a:cubicBezTo>
                    <a:pt x="1076709" y="617102"/>
                    <a:pt x="1047785" y="646026"/>
                    <a:pt x="1012106" y="646026"/>
                  </a:cubicBezTo>
                  <a:lnTo>
                    <a:pt x="64603" y="646025"/>
                  </a:lnTo>
                  <a:cubicBezTo>
                    <a:pt x="28924" y="646025"/>
                    <a:pt x="0" y="617101"/>
                    <a:pt x="0" y="581422"/>
                  </a:cubicBezTo>
                  <a:lnTo>
                    <a:pt x="0" y="64603"/>
                  </a:lnTo>
                  <a:close/>
                </a:path>
              </a:pathLst>
            </a:custGeom>
            <a:solidFill>
              <a:srgbClr val="0072BB"/>
            </a:solidFill>
            <a:ln>
              <a:noFill/>
            </a:ln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121" tIns="95121" rIns="95121" bIns="9512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Release</a:t>
              </a:r>
              <a:r>
                <a:rPr lang="en-US" sz="2000" kern="1200" baseline="0" dirty="0"/>
                <a:t> 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9002741" y="2738648"/>
              <a:ext cx="228262" cy="267023"/>
            </a:xfrm>
            <a:custGeom>
              <a:avLst/>
              <a:gdLst>
                <a:gd name="connsiteX0" fmla="*/ 0 w 228262"/>
                <a:gd name="connsiteY0" fmla="*/ 53405 h 267023"/>
                <a:gd name="connsiteX1" fmla="*/ 114131 w 228262"/>
                <a:gd name="connsiteY1" fmla="*/ 53405 h 267023"/>
                <a:gd name="connsiteX2" fmla="*/ 114131 w 228262"/>
                <a:gd name="connsiteY2" fmla="*/ 0 h 267023"/>
                <a:gd name="connsiteX3" fmla="*/ 228262 w 228262"/>
                <a:gd name="connsiteY3" fmla="*/ 133512 h 267023"/>
                <a:gd name="connsiteX4" fmla="*/ 114131 w 228262"/>
                <a:gd name="connsiteY4" fmla="*/ 267023 h 267023"/>
                <a:gd name="connsiteX5" fmla="*/ 114131 w 228262"/>
                <a:gd name="connsiteY5" fmla="*/ 213618 h 267023"/>
                <a:gd name="connsiteX6" fmla="*/ 0 w 228262"/>
                <a:gd name="connsiteY6" fmla="*/ 213618 h 267023"/>
                <a:gd name="connsiteX7" fmla="*/ 0 w 228262"/>
                <a:gd name="connsiteY7" fmla="*/ 53405 h 26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2" h="267023">
                  <a:moveTo>
                    <a:pt x="0" y="53405"/>
                  </a:moveTo>
                  <a:lnTo>
                    <a:pt x="114131" y="53405"/>
                  </a:lnTo>
                  <a:lnTo>
                    <a:pt x="114131" y="0"/>
                  </a:lnTo>
                  <a:lnTo>
                    <a:pt x="228262" y="133512"/>
                  </a:lnTo>
                  <a:lnTo>
                    <a:pt x="114131" y="267023"/>
                  </a:lnTo>
                  <a:lnTo>
                    <a:pt x="114131" y="213618"/>
                  </a:lnTo>
                  <a:lnTo>
                    <a:pt x="0" y="213618"/>
                  </a:lnTo>
                  <a:lnTo>
                    <a:pt x="0" y="53405"/>
                  </a:lnTo>
                  <a:close/>
                </a:path>
              </a:pathLst>
            </a:custGeom>
            <a:solidFill>
              <a:srgbClr val="0072BB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3405" rIns="68479" bIns="5340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9299119" y="2549147"/>
              <a:ext cx="1076709" cy="646025"/>
            </a:xfrm>
            <a:custGeom>
              <a:avLst/>
              <a:gdLst>
                <a:gd name="connsiteX0" fmla="*/ 0 w 1076709"/>
                <a:gd name="connsiteY0" fmla="*/ 64603 h 646025"/>
                <a:gd name="connsiteX1" fmla="*/ 64603 w 1076709"/>
                <a:gd name="connsiteY1" fmla="*/ 0 h 646025"/>
                <a:gd name="connsiteX2" fmla="*/ 1012107 w 1076709"/>
                <a:gd name="connsiteY2" fmla="*/ 0 h 646025"/>
                <a:gd name="connsiteX3" fmla="*/ 1076710 w 1076709"/>
                <a:gd name="connsiteY3" fmla="*/ 64603 h 646025"/>
                <a:gd name="connsiteX4" fmla="*/ 1076709 w 1076709"/>
                <a:gd name="connsiteY4" fmla="*/ 581423 h 646025"/>
                <a:gd name="connsiteX5" fmla="*/ 1012106 w 1076709"/>
                <a:gd name="connsiteY5" fmla="*/ 646026 h 646025"/>
                <a:gd name="connsiteX6" fmla="*/ 64603 w 1076709"/>
                <a:gd name="connsiteY6" fmla="*/ 646025 h 646025"/>
                <a:gd name="connsiteX7" fmla="*/ 0 w 1076709"/>
                <a:gd name="connsiteY7" fmla="*/ 581422 h 646025"/>
                <a:gd name="connsiteX8" fmla="*/ 0 w 1076709"/>
                <a:gd name="connsiteY8" fmla="*/ 64603 h 64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709" h="646025">
                  <a:moveTo>
                    <a:pt x="0" y="64603"/>
                  </a:moveTo>
                  <a:cubicBezTo>
                    <a:pt x="0" y="28924"/>
                    <a:pt x="28924" y="0"/>
                    <a:pt x="64603" y="0"/>
                  </a:cubicBezTo>
                  <a:lnTo>
                    <a:pt x="1012107" y="0"/>
                  </a:lnTo>
                  <a:cubicBezTo>
                    <a:pt x="1047786" y="0"/>
                    <a:pt x="1076710" y="28924"/>
                    <a:pt x="1076710" y="64603"/>
                  </a:cubicBezTo>
                  <a:cubicBezTo>
                    <a:pt x="1076710" y="236876"/>
                    <a:pt x="1076709" y="409150"/>
                    <a:pt x="1076709" y="581423"/>
                  </a:cubicBezTo>
                  <a:cubicBezTo>
                    <a:pt x="1076709" y="617102"/>
                    <a:pt x="1047785" y="646026"/>
                    <a:pt x="1012106" y="646026"/>
                  </a:cubicBezTo>
                  <a:lnTo>
                    <a:pt x="64603" y="646025"/>
                  </a:lnTo>
                  <a:cubicBezTo>
                    <a:pt x="28924" y="646025"/>
                    <a:pt x="0" y="617101"/>
                    <a:pt x="0" y="581422"/>
                  </a:cubicBezTo>
                  <a:lnTo>
                    <a:pt x="0" y="64603"/>
                  </a:lnTo>
                  <a:close/>
                </a:path>
              </a:pathLst>
            </a:custGeom>
            <a:solidFill>
              <a:srgbClr val="0072BB"/>
            </a:solidFill>
            <a:ln>
              <a:noFill/>
            </a:ln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121" tIns="95121" rIns="95121" bIns="9512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/>
                <a:t>Run</a:t>
              </a:r>
              <a:endParaRPr lang="en-US" sz="2000" kern="1200" baseline="0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10483500" y="2738648"/>
              <a:ext cx="228262" cy="267023"/>
            </a:xfrm>
            <a:custGeom>
              <a:avLst/>
              <a:gdLst>
                <a:gd name="connsiteX0" fmla="*/ 0 w 228262"/>
                <a:gd name="connsiteY0" fmla="*/ 53405 h 267023"/>
                <a:gd name="connsiteX1" fmla="*/ 114131 w 228262"/>
                <a:gd name="connsiteY1" fmla="*/ 53405 h 267023"/>
                <a:gd name="connsiteX2" fmla="*/ 114131 w 228262"/>
                <a:gd name="connsiteY2" fmla="*/ 0 h 267023"/>
                <a:gd name="connsiteX3" fmla="*/ 228262 w 228262"/>
                <a:gd name="connsiteY3" fmla="*/ 133512 h 267023"/>
                <a:gd name="connsiteX4" fmla="*/ 114131 w 228262"/>
                <a:gd name="connsiteY4" fmla="*/ 267023 h 267023"/>
                <a:gd name="connsiteX5" fmla="*/ 114131 w 228262"/>
                <a:gd name="connsiteY5" fmla="*/ 213618 h 267023"/>
                <a:gd name="connsiteX6" fmla="*/ 0 w 228262"/>
                <a:gd name="connsiteY6" fmla="*/ 213618 h 267023"/>
                <a:gd name="connsiteX7" fmla="*/ 0 w 228262"/>
                <a:gd name="connsiteY7" fmla="*/ 53405 h 26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2" h="267023">
                  <a:moveTo>
                    <a:pt x="0" y="53405"/>
                  </a:moveTo>
                  <a:lnTo>
                    <a:pt x="114131" y="53405"/>
                  </a:lnTo>
                  <a:lnTo>
                    <a:pt x="114131" y="0"/>
                  </a:lnTo>
                  <a:lnTo>
                    <a:pt x="228262" y="133512"/>
                  </a:lnTo>
                  <a:lnTo>
                    <a:pt x="114131" y="267023"/>
                  </a:lnTo>
                  <a:lnTo>
                    <a:pt x="114131" y="213618"/>
                  </a:lnTo>
                  <a:lnTo>
                    <a:pt x="0" y="213618"/>
                  </a:lnTo>
                  <a:lnTo>
                    <a:pt x="0" y="53405"/>
                  </a:lnTo>
                  <a:close/>
                </a:path>
              </a:pathLst>
            </a:custGeom>
            <a:solidFill>
              <a:srgbClr val="0072BB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3405" rIns="68479" bIns="5340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10806513" y="2549147"/>
              <a:ext cx="1076709" cy="646025"/>
            </a:xfrm>
            <a:custGeom>
              <a:avLst/>
              <a:gdLst>
                <a:gd name="connsiteX0" fmla="*/ 0 w 1076709"/>
                <a:gd name="connsiteY0" fmla="*/ 64603 h 646025"/>
                <a:gd name="connsiteX1" fmla="*/ 64603 w 1076709"/>
                <a:gd name="connsiteY1" fmla="*/ 0 h 646025"/>
                <a:gd name="connsiteX2" fmla="*/ 1012107 w 1076709"/>
                <a:gd name="connsiteY2" fmla="*/ 0 h 646025"/>
                <a:gd name="connsiteX3" fmla="*/ 1076710 w 1076709"/>
                <a:gd name="connsiteY3" fmla="*/ 64603 h 646025"/>
                <a:gd name="connsiteX4" fmla="*/ 1076709 w 1076709"/>
                <a:gd name="connsiteY4" fmla="*/ 581423 h 646025"/>
                <a:gd name="connsiteX5" fmla="*/ 1012106 w 1076709"/>
                <a:gd name="connsiteY5" fmla="*/ 646026 h 646025"/>
                <a:gd name="connsiteX6" fmla="*/ 64603 w 1076709"/>
                <a:gd name="connsiteY6" fmla="*/ 646025 h 646025"/>
                <a:gd name="connsiteX7" fmla="*/ 0 w 1076709"/>
                <a:gd name="connsiteY7" fmla="*/ 581422 h 646025"/>
                <a:gd name="connsiteX8" fmla="*/ 0 w 1076709"/>
                <a:gd name="connsiteY8" fmla="*/ 64603 h 64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709" h="646025">
                  <a:moveTo>
                    <a:pt x="0" y="64603"/>
                  </a:moveTo>
                  <a:cubicBezTo>
                    <a:pt x="0" y="28924"/>
                    <a:pt x="28924" y="0"/>
                    <a:pt x="64603" y="0"/>
                  </a:cubicBezTo>
                  <a:lnTo>
                    <a:pt x="1012107" y="0"/>
                  </a:lnTo>
                  <a:cubicBezTo>
                    <a:pt x="1047786" y="0"/>
                    <a:pt x="1076710" y="28924"/>
                    <a:pt x="1076710" y="64603"/>
                  </a:cubicBezTo>
                  <a:cubicBezTo>
                    <a:pt x="1076710" y="236876"/>
                    <a:pt x="1076709" y="409150"/>
                    <a:pt x="1076709" y="581423"/>
                  </a:cubicBezTo>
                  <a:cubicBezTo>
                    <a:pt x="1076709" y="617102"/>
                    <a:pt x="1047785" y="646026"/>
                    <a:pt x="1012106" y="646026"/>
                  </a:cubicBezTo>
                  <a:lnTo>
                    <a:pt x="64603" y="646025"/>
                  </a:lnTo>
                  <a:cubicBezTo>
                    <a:pt x="28924" y="646025"/>
                    <a:pt x="0" y="617101"/>
                    <a:pt x="0" y="581422"/>
                  </a:cubicBezTo>
                  <a:lnTo>
                    <a:pt x="0" y="64603"/>
                  </a:lnTo>
                  <a:close/>
                </a:path>
              </a:pathLst>
            </a:custGeom>
            <a:solidFill>
              <a:srgbClr val="0072BB"/>
            </a:solidFill>
            <a:ln>
              <a:noFill/>
            </a:ln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121" tIns="95121" rIns="95121" bIns="9512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 dirty="0"/>
                <a:t>Learn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17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Delivery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52000" lvl="1" indent="0">
              <a:buNone/>
            </a:pPr>
            <a:r>
              <a:rPr lang="en-US" dirty="0" err="1"/>
              <a:t>Vijf</a:t>
            </a:r>
            <a:r>
              <a:rPr lang="en-US" dirty="0"/>
              <a:t> </a:t>
            </a:r>
            <a:r>
              <a:rPr lang="en-US" dirty="0" err="1"/>
              <a:t>principes</a:t>
            </a:r>
            <a:r>
              <a:rPr lang="en-US" dirty="0"/>
              <a:t>:</a:t>
            </a:r>
            <a:endParaRPr lang="nl-NL" dirty="0"/>
          </a:p>
          <a:p>
            <a:pPr marL="709200" lvl="1" indent="-457200">
              <a:buFont typeface="+mj-lt"/>
              <a:buAutoNum type="arabicPeriod"/>
            </a:pPr>
            <a:r>
              <a:rPr lang="nl-NL" dirty="0"/>
              <a:t>Inbouwen van kwaliteit</a:t>
            </a:r>
          </a:p>
          <a:p>
            <a:pPr marL="709200" lvl="1" indent="-457200">
              <a:buFont typeface="+mj-lt"/>
              <a:buAutoNum type="arabicPeriod"/>
            </a:pPr>
            <a:r>
              <a:rPr lang="nl-NL" dirty="0"/>
              <a:t>Kleine releases</a:t>
            </a:r>
          </a:p>
          <a:p>
            <a:pPr marL="709200" lvl="1" indent="-457200">
              <a:buFont typeface="+mj-lt"/>
              <a:buAutoNum type="arabicPeriod"/>
            </a:pPr>
            <a:r>
              <a:rPr lang="nl-NL" dirty="0"/>
              <a:t>Computers voeren repetitieve taken uit;</a:t>
            </a:r>
            <a:br>
              <a:rPr lang="nl-NL" dirty="0"/>
            </a:br>
            <a:r>
              <a:rPr lang="nl-NL" dirty="0"/>
              <a:t>Mensen lossen problemen op</a:t>
            </a:r>
          </a:p>
          <a:p>
            <a:pPr marL="709200" lvl="1" indent="-457200">
              <a:buFont typeface="+mj-lt"/>
              <a:buAutoNum type="arabicPeriod"/>
            </a:pPr>
            <a:r>
              <a:rPr lang="nl-NL" dirty="0"/>
              <a:t>Constant verbeteren</a:t>
            </a:r>
          </a:p>
          <a:p>
            <a:pPr marL="709200" lvl="1" indent="-457200">
              <a:buFont typeface="+mj-lt"/>
              <a:buAutoNum type="arabicPeriod"/>
            </a:pPr>
            <a:r>
              <a:rPr lang="nl-NL" dirty="0"/>
              <a:t>Iedereen</a:t>
            </a:r>
            <a:r>
              <a:rPr lang="en-US" dirty="0"/>
              <a:t> </a:t>
            </a:r>
            <a:r>
              <a:rPr lang="nl-NL" dirty="0"/>
              <a:t>is</a:t>
            </a:r>
            <a:r>
              <a:rPr lang="en-US" dirty="0"/>
              <a:t> </a:t>
            </a:r>
            <a:r>
              <a:rPr lang="nl-NL" dirty="0"/>
              <a:t>verantwoordelijk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4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295999" y="2016000"/>
            <a:ext cx="8368995" cy="4140000"/>
          </a:xfrm>
        </p:spPr>
        <p:txBody>
          <a:bodyPr/>
          <a:lstStyle/>
          <a:p>
            <a:r>
              <a:rPr lang="en-US" dirty="0" err="1"/>
              <a:t>Combinatie</a:t>
            </a:r>
            <a:r>
              <a:rPr lang="en-US" dirty="0"/>
              <a:t> met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methodieken</a:t>
            </a:r>
            <a:endParaRPr lang="en-US" dirty="0"/>
          </a:p>
          <a:p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29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295999" y="2016000"/>
            <a:ext cx="8368995" cy="4140000"/>
          </a:xfrm>
        </p:spPr>
        <p:txBody>
          <a:bodyPr/>
          <a:lstStyle/>
          <a:p>
            <a:r>
              <a:rPr lang="en-US" dirty="0" err="1"/>
              <a:t>Combinatie</a:t>
            </a:r>
            <a:r>
              <a:rPr lang="en-US" dirty="0"/>
              <a:t> met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methodieken</a:t>
            </a:r>
            <a:endParaRPr lang="en-US" dirty="0"/>
          </a:p>
          <a:p>
            <a:r>
              <a:rPr lang="en-US" dirty="0"/>
              <a:t>OTAP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1295998" y="3707468"/>
            <a:ext cx="1393089" cy="757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Ontwikkel</a:t>
            </a:r>
            <a:endParaRPr lang="nl-NL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62816" y="3707468"/>
            <a:ext cx="1393089" cy="757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Test</a:t>
            </a:r>
            <a:endParaRPr lang="nl-NL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29634" y="3707468"/>
            <a:ext cx="1393089" cy="757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Acceptatie</a:t>
            </a:r>
            <a:endParaRPr lang="nl-NL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96451" y="3707468"/>
            <a:ext cx="1393089" cy="757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Productie</a:t>
            </a:r>
            <a:endParaRPr lang="nl-NL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>
          <a:xfrm>
            <a:off x="2689087" y="4086000"/>
            <a:ext cx="7737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55905" y="4086000"/>
            <a:ext cx="7737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22723" y="4082009"/>
            <a:ext cx="7737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6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295999" y="2016000"/>
            <a:ext cx="8368995" cy="4140000"/>
          </a:xfrm>
        </p:spPr>
        <p:txBody>
          <a:bodyPr/>
          <a:lstStyle/>
          <a:p>
            <a:r>
              <a:rPr lang="en-US" dirty="0" err="1"/>
              <a:t>Combinatie</a:t>
            </a:r>
            <a:r>
              <a:rPr lang="en-US" dirty="0"/>
              <a:t> met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methodieken</a:t>
            </a:r>
            <a:endParaRPr lang="en-US" dirty="0"/>
          </a:p>
          <a:p>
            <a:r>
              <a:rPr lang="en-US" dirty="0"/>
              <a:t>OTAP</a:t>
            </a:r>
          </a:p>
          <a:p>
            <a:r>
              <a:rPr lang="en-US" dirty="0"/>
              <a:t>Agile</a:t>
            </a:r>
            <a:endParaRPr lang="nl-NL" dirty="0"/>
          </a:p>
          <a:p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  <p:pic>
        <p:nvPicPr>
          <p:cNvPr id="1026" name="Picture 2" descr="Afbeeldingsresultaat voor continuous deliv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247" y="3411128"/>
            <a:ext cx="4134748" cy="30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Ag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98" y="3802720"/>
            <a:ext cx="3682778" cy="251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9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C6D2F9-A82D-2640-A0A0-4C89C573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 for Power BI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E8F4C-04C1-CC41-A674-9C8ADDF8F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6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517116-8732-7D48-B8AF-55F4407D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achieve?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17E7E-CBB8-6649-ABBB-0EBCDB484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pPr lvl="1"/>
            <a:r>
              <a:rPr lang="en-US" dirty="0"/>
              <a:t>Easily deploy new/updated reports</a:t>
            </a:r>
          </a:p>
          <a:p>
            <a:pPr lvl="1"/>
            <a:r>
              <a:rPr lang="en-US" dirty="0"/>
              <a:t>Automatically test reports</a:t>
            </a:r>
          </a:p>
          <a:p>
            <a:r>
              <a:rPr lang="en-US" dirty="0"/>
              <a:t>Workspaces</a:t>
            </a:r>
          </a:p>
          <a:p>
            <a:pPr lvl="1"/>
            <a:r>
              <a:rPr lang="en-US" dirty="0"/>
              <a:t>Easily create new/update existing workspaces </a:t>
            </a:r>
          </a:p>
          <a:p>
            <a:pPr lvl="1"/>
            <a:r>
              <a:rPr lang="en-US" dirty="0"/>
              <a:t>Easily add/remove users from/to workspaces</a:t>
            </a:r>
          </a:p>
          <a:p>
            <a:r>
              <a:rPr lang="en-US" dirty="0"/>
              <a:t>Approvals before going to Production</a:t>
            </a:r>
          </a:p>
          <a:p>
            <a:r>
              <a:rPr lang="en-US" dirty="0"/>
              <a:t>Above all… scalable!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6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42"/>
            <a:ext cx="12192000" cy="68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7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030284-3F68-4947-A356-E8E77B385E25}"/>
              </a:ext>
            </a:extLst>
          </p:cNvPr>
          <p:cNvSpPr/>
          <p:nvPr/>
        </p:nvSpPr>
        <p:spPr>
          <a:xfrm>
            <a:off x="6211035" y="934496"/>
            <a:ext cx="2457998" cy="228359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 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52AEF7-672E-EF4C-91D3-AFE45267F3BC}"/>
              </a:ext>
            </a:extLst>
          </p:cNvPr>
          <p:cNvSpPr/>
          <p:nvPr/>
        </p:nvSpPr>
        <p:spPr>
          <a:xfrm>
            <a:off x="31458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Seat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5E138-C3F3-9748-87E6-A5697184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77" y="1736702"/>
            <a:ext cx="765210" cy="761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FDE30-DCC3-DE4B-A77C-770BB2F16FC5}"/>
              </a:ext>
            </a:extLst>
          </p:cNvPr>
          <p:cNvSpPr txBox="1"/>
          <p:nvPr/>
        </p:nvSpPr>
        <p:spPr>
          <a:xfrm>
            <a:off x="733905" y="2579237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5B7A6-5F2E-9841-B7A2-EA86C13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77" y="3395756"/>
            <a:ext cx="765210" cy="762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9E68C-41C8-E94D-8D6F-376B1F92E07F}"/>
              </a:ext>
            </a:extLst>
          </p:cNvPr>
          <p:cNvSpPr txBox="1"/>
          <p:nvPr/>
        </p:nvSpPr>
        <p:spPr>
          <a:xfrm>
            <a:off x="690656" y="4225236"/>
            <a:ext cx="1705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Visual Studio 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C855FF-4827-3C4C-A799-6F798C6A5520}"/>
              </a:ext>
            </a:extLst>
          </p:cNvPr>
          <p:cNvSpPr/>
          <p:nvPr/>
        </p:nvSpPr>
        <p:spPr>
          <a:xfrm>
            <a:off x="324191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DevOps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84B1F-09CC-6648-A47F-A05627DA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981" y="1089693"/>
            <a:ext cx="328289" cy="32828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BE32EC-E224-D249-AE8B-5057863AC71A}"/>
              </a:ext>
            </a:extLst>
          </p:cNvPr>
          <p:cNvSpPr/>
          <p:nvPr/>
        </p:nvSpPr>
        <p:spPr>
          <a:xfrm>
            <a:off x="9292369" y="934497"/>
            <a:ext cx="2457998" cy="228359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PowerBI.com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A4C94-8F28-E34D-8CC5-E4497774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388" y="1063189"/>
            <a:ext cx="329867" cy="328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A8E30-1C1B-6747-B5AB-0E9FB3730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33" y="1730828"/>
            <a:ext cx="1137202" cy="77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48D4A-21B4-BC4D-89C0-6C7130DE676B}"/>
              </a:ext>
            </a:extLst>
          </p:cNvPr>
          <p:cNvSpPr txBox="1"/>
          <p:nvPr/>
        </p:nvSpPr>
        <p:spPr>
          <a:xfrm>
            <a:off x="6894051" y="25792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PowerShell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70A366-C34D-3549-B0AE-B47A1FA19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175" y="1735174"/>
            <a:ext cx="782387" cy="764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EDA801-CA3B-064F-913F-18141536ED98}"/>
              </a:ext>
            </a:extLst>
          </p:cNvPr>
          <p:cNvSpPr txBox="1"/>
          <p:nvPr/>
        </p:nvSpPr>
        <p:spPr>
          <a:xfrm>
            <a:off x="9937747" y="2579237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Workspaces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2A44F-8E77-D749-BACB-761784D30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479" y="1734043"/>
            <a:ext cx="766867" cy="766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B4A52-FC99-A547-9F45-7BC718DC1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112" y="3471967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FC1FE3-1731-AB4C-AB97-A198A0A58A76}"/>
              </a:ext>
            </a:extLst>
          </p:cNvPr>
          <p:cNvSpPr txBox="1"/>
          <p:nvPr/>
        </p:nvSpPr>
        <p:spPr>
          <a:xfrm>
            <a:off x="4119694" y="257923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49D6A-4E61-6945-93E7-F43326C9C52D}"/>
              </a:ext>
            </a:extLst>
          </p:cNvPr>
          <p:cNvSpPr txBox="1"/>
          <p:nvPr/>
        </p:nvSpPr>
        <p:spPr>
          <a:xfrm>
            <a:off x="4059582" y="422523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Pipeline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977744-567C-434C-9C4A-43583FB68AA9}"/>
              </a:ext>
            </a:extLst>
          </p:cNvPr>
          <p:cNvSpPr/>
          <p:nvPr/>
        </p:nvSpPr>
        <p:spPr>
          <a:xfrm>
            <a:off x="2823365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9CF5DF7-3F3B-DA40-AE99-0109B1BB127D}"/>
              </a:ext>
            </a:extLst>
          </p:cNvPr>
          <p:cNvSpPr/>
          <p:nvPr/>
        </p:nvSpPr>
        <p:spPr>
          <a:xfrm>
            <a:off x="5786638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C54104F-01D6-D548-BC6F-E2A42093A10E}"/>
              </a:ext>
            </a:extLst>
          </p:cNvPr>
          <p:cNvSpPr/>
          <p:nvPr/>
        </p:nvSpPr>
        <p:spPr>
          <a:xfrm>
            <a:off x="8808869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030284-3F68-4947-A356-E8E77B385E25}"/>
              </a:ext>
            </a:extLst>
          </p:cNvPr>
          <p:cNvSpPr/>
          <p:nvPr/>
        </p:nvSpPr>
        <p:spPr>
          <a:xfrm>
            <a:off x="6211035" y="934496"/>
            <a:ext cx="2457998" cy="228359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 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52AEF7-672E-EF4C-91D3-AFE45267F3BC}"/>
              </a:ext>
            </a:extLst>
          </p:cNvPr>
          <p:cNvSpPr/>
          <p:nvPr/>
        </p:nvSpPr>
        <p:spPr>
          <a:xfrm>
            <a:off x="31458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Seat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5E138-C3F3-9748-87E6-A5697184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77" y="1736702"/>
            <a:ext cx="765210" cy="761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FDE30-DCC3-DE4B-A77C-770BB2F16FC5}"/>
              </a:ext>
            </a:extLst>
          </p:cNvPr>
          <p:cNvSpPr txBox="1"/>
          <p:nvPr/>
        </p:nvSpPr>
        <p:spPr>
          <a:xfrm>
            <a:off x="733905" y="2579237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5B7A6-5F2E-9841-B7A2-EA86C13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77" y="3395756"/>
            <a:ext cx="765210" cy="762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9E68C-41C8-E94D-8D6F-376B1F92E07F}"/>
              </a:ext>
            </a:extLst>
          </p:cNvPr>
          <p:cNvSpPr txBox="1"/>
          <p:nvPr/>
        </p:nvSpPr>
        <p:spPr>
          <a:xfrm>
            <a:off x="690656" y="4225236"/>
            <a:ext cx="1705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Visual Studio 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C855FF-4827-3C4C-A799-6F798C6A5520}"/>
              </a:ext>
            </a:extLst>
          </p:cNvPr>
          <p:cNvSpPr/>
          <p:nvPr/>
        </p:nvSpPr>
        <p:spPr>
          <a:xfrm>
            <a:off x="324191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DevOps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84B1F-09CC-6648-A47F-A05627DA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981" y="1089693"/>
            <a:ext cx="328289" cy="32828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BE32EC-E224-D249-AE8B-5057863AC71A}"/>
              </a:ext>
            </a:extLst>
          </p:cNvPr>
          <p:cNvSpPr/>
          <p:nvPr/>
        </p:nvSpPr>
        <p:spPr>
          <a:xfrm>
            <a:off x="9292369" y="934497"/>
            <a:ext cx="2457998" cy="2283593"/>
          </a:xfrm>
          <a:prstGeom prst="round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PowerBI.com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A4C94-8F28-E34D-8CC5-E4497774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388" y="1063189"/>
            <a:ext cx="329867" cy="328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A8E30-1C1B-6747-B5AB-0E9FB3730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33" y="1730828"/>
            <a:ext cx="1137202" cy="77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48D4A-21B4-BC4D-89C0-6C7130DE676B}"/>
              </a:ext>
            </a:extLst>
          </p:cNvPr>
          <p:cNvSpPr txBox="1"/>
          <p:nvPr/>
        </p:nvSpPr>
        <p:spPr>
          <a:xfrm>
            <a:off x="6894051" y="25792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PowerShell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70A366-C34D-3549-B0AE-B47A1FA19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175" y="1735174"/>
            <a:ext cx="782387" cy="764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EDA801-CA3B-064F-913F-18141536ED98}"/>
              </a:ext>
            </a:extLst>
          </p:cNvPr>
          <p:cNvSpPr txBox="1"/>
          <p:nvPr/>
        </p:nvSpPr>
        <p:spPr>
          <a:xfrm>
            <a:off x="9937747" y="2579237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Workspaces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2A44F-8E77-D749-BACB-761784D30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479" y="1734043"/>
            <a:ext cx="766867" cy="766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B4A52-FC99-A547-9F45-7BC718DC1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112" y="3471967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FC1FE3-1731-AB4C-AB97-A198A0A58A76}"/>
              </a:ext>
            </a:extLst>
          </p:cNvPr>
          <p:cNvSpPr txBox="1"/>
          <p:nvPr/>
        </p:nvSpPr>
        <p:spPr>
          <a:xfrm>
            <a:off x="4119694" y="257923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49D6A-4E61-6945-93E7-F43326C9C52D}"/>
              </a:ext>
            </a:extLst>
          </p:cNvPr>
          <p:cNvSpPr txBox="1"/>
          <p:nvPr/>
        </p:nvSpPr>
        <p:spPr>
          <a:xfrm>
            <a:off x="4059582" y="422523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Pipeline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977744-567C-434C-9C4A-43583FB68AA9}"/>
              </a:ext>
            </a:extLst>
          </p:cNvPr>
          <p:cNvSpPr/>
          <p:nvPr/>
        </p:nvSpPr>
        <p:spPr>
          <a:xfrm>
            <a:off x="2823365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9CF5DF7-3F3B-DA40-AE99-0109B1BB127D}"/>
              </a:ext>
            </a:extLst>
          </p:cNvPr>
          <p:cNvSpPr/>
          <p:nvPr/>
        </p:nvSpPr>
        <p:spPr>
          <a:xfrm>
            <a:off x="5786638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C54104F-01D6-D548-BC6F-E2A42093A10E}"/>
              </a:ext>
            </a:extLst>
          </p:cNvPr>
          <p:cNvSpPr/>
          <p:nvPr/>
        </p:nvSpPr>
        <p:spPr>
          <a:xfrm>
            <a:off x="8808869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42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3FF308-D12D-A74B-BC4E-60747946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PowerBI.com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B95E5-2E0F-1F49-86D8-F5E65DC2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71" y="1699469"/>
            <a:ext cx="5377666" cy="44385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F30F9-FA2E-EA44-BBCC-9A3943D3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666" y="609599"/>
            <a:ext cx="4953754" cy="47277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18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15B7BF-8902-4449-8841-4E96628AA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pPr lvl="1"/>
            <a:r>
              <a:rPr lang="en-US" dirty="0"/>
              <a:t>Power BI Desktop</a:t>
            </a:r>
          </a:p>
          <a:p>
            <a:pPr lvl="2"/>
            <a:r>
              <a:rPr lang="en-US" dirty="0" err="1"/>
              <a:t>ReportName.pbix</a:t>
            </a:r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2"/>
            <a:r>
              <a:rPr lang="en-US" dirty="0" err="1"/>
              <a:t>ReportName.Publish.json</a:t>
            </a:r>
            <a:endParaRPr lang="en-US" dirty="0"/>
          </a:p>
          <a:p>
            <a:r>
              <a:rPr lang="en-US" dirty="0"/>
              <a:t>Workspaces</a:t>
            </a:r>
          </a:p>
          <a:p>
            <a:pPr lvl="1"/>
            <a:r>
              <a:rPr lang="en-US" dirty="0"/>
              <a:t>Visual Studio Code</a:t>
            </a:r>
          </a:p>
          <a:p>
            <a:pPr lvl="2"/>
            <a:r>
              <a:rPr lang="en-US" dirty="0" err="1"/>
              <a:t>WorkspaceName.Publish.json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16508-AA77-2244-A626-BBAA5B5C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BF96E-476D-F34F-9707-AB71655E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13" y="455258"/>
            <a:ext cx="6042122" cy="376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884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030284-3F68-4947-A356-E8E77B385E25}"/>
              </a:ext>
            </a:extLst>
          </p:cNvPr>
          <p:cNvSpPr/>
          <p:nvPr/>
        </p:nvSpPr>
        <p:spPr>
          <a:xfrm>
            <a:off x="6211035" y="934496"/>
            <a:ext cx="2457998" cy="228359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 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52AEF7-672E-EF4C-91D3-AFE45267F3BC}"/>
              </a:ext>
            </a:extLst>
          </p:cNvPr>
          <p:cNvSpPr/>
          <p:nvPr/>
        </p:nvSpPr>
        <p:spPr>
          <a:xfrm>
            <a:off x="314583" y="934496"/>
            <a:ext cx="2457998" cy="3999243"/>
          </a:xfrm>
          <a:prstGeom prst="round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Seat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5E138-C3F3-9748-87E6-A5697184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77" y="1736702"/>
            <a:ext cx="765210" cy="761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FDE30-DCC3-DE4B-A77C-770BB2F16FC5}"/>
              </a:ext>
            </a:extLst>
          </p:cNvPr>
          <p:cNvSpPr txBox="1"/>
          <p:nvPr/>
        </p:nvSpPr>
        <p:spPr>
          <a:xfrm>
            <a:off x="733905" y="2579237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5B7A6-5F2E-9841-B7A2-EA86C13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77" y="3395756"/>
            <a:ext cx="765210" cy="762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9E68C-41C8-E94D-8D6F-376B1F92E07F}"/>
              </a:ext>
            </a:extLst>
          </p:cNvPr>
          <p:cNvSpPr txBox="1"/>
          <p:nvPr/>
        </p:nvSpPr>
        <p:spPr>
          <a:xfrm>
            <a:off x="690656" y="4225236"/>
            <a:ext cx="1705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Visual Studio 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C855FF-4827-3C4C-A799-6F798C6A5520}"/>
              </a:ext>
            </a:extLst>
          </p:cNvPr>
          <p:cNvSpPr/>
          <p:nvPr/>
        </p:nvSpPr>
        <p:spPr>
          <a:xfrm>
            <a:off x="324191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DevOps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84B1F-09CC-6648-A47F-A05627DA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981" y="1089693"/>
            <a:ext cx="328289" cy="32828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BE32EC-E224-D249-AE8B-5057863AC71A}"/>
              </a:ext>
            </a:extLst>
          </p:cNvPr>
          <p:cNvSpPr/>
          <p:nvPr/>
        </p:nvSpPr>
        <p:spPr>
          <a:xfrm>
            <a:off x="9292369" y="934497"/>
            <a:ext cx="2457998" cy="228359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PowerBI.com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A4C94-8F28-E34D-8CC5-E4497774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388" y="1063189"/>
            <a:ext cx="329867" cy="328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A8E30-1C1B-6747-B5AB-0E9FB3730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33" y="1730828"/>
            <a:ext cx="1137202" cy="77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48D4A-21B4-BC4D-89C0-6C7130DE676B}"/>
              </a:ext>
            </a:extLst>
          </p:cNvPr>
          <p:cNvSpPr txBox="1"/>
          <p:nvPr/>
        </p:nvSpPr>
        <p:spPr>
          <a:xfrm>
            <a:off x="6894051" y="25792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PowerShell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70A366-C34D-3549-B0AE-B47A1FA19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175" y="1735174"/>
            <a:ext cx="782387" cy="764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EDA801-CA3B-064F-913F-18141536ED98}"/>
              </a:ext>
            </a:extLst>
          </p:cNvPr>
          <p:cNvSpPr txBox="1"/>
          <p:nvPr/>
        </p:nvSpPr>
        <p:spPr>
          <a:xfrm>
            <a:off x="9937747" y="2579237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Workspaces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2A44F-8E77-D749-BACB-761784D30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479" y="1734043"/>
            <a:ext cx="766867" cy="766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B4A52-FC99-A547-9F45-7BC718DC1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112" y="3471967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FC1FE3-1731-AB4C-AB97-A198A0A58A76}"/>
              </a:ext>
            </a:extLst>
          </p:cNvPr>
          <p:cNvSpPr txBox="1"/>
          <p:nvPr/>
        </p:nvSpPr>
        <p:spPr>
          <a:xfrm>
            <a:off x="4119694" y="257923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49D6A-4E61-6945-93E7-F43326C9C52D}"/>
              </a:ext>
            </a:extLst>
          </p:cNvPr>
          <p:cNvSpPr txBox="1"/>
          <p:nvPr/>
        </p:nvSpPr>
        <p:spPr>
          <a:xfrm>
            <a:off x="4059582" y="422523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Pipeline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977744-567C-434C-9C4A-43583FB68AA9}"/>
              </a:ext>
            </a:extLst>
          </p:cNvPr>
          <p:cNvSpPr/>
          <p:nvPr/>
        </p:nvSpPr>
        <p:spPr>
          <a:xfrm>
            <a:off x="2823365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9CF5DF7-3F3B-DA40-AE99-0109B1BB127D}"/>
              </a:ext>
            </a:extLst>
          </p:cNvPr>
          <p:cNvSpPr/>
          <p:nvPr/>
        </p:nvSpPr>
        <p:spPr>
          <a:xfrm>
            <a:off x="5786638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C54104F-01D6-D548-BC6F-E2A42093A10E}"/>
              </a:ext>
            </a:extLst>
          </p:cNvPr>
          <p:cNvSpPr/>
          <p:nvPr/>
        </p:nvSpPr>
        <p:spPr>
          <a:xfrm>
            <a:off x="8808869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0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A12C4-68CE-5D4C-A731-942CF8B5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6" y="1781629"/>
            <a:ext cx="5029200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35A9A-5360-1843-B50C-1B926A7F5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402" y="1579218"/>
            <a:ext cx="7505700" cy="391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894908-1B45-FD4D-945A-FE6DBE6285C6}"/>
              </a:ext>
            </a:extLst>
          </p:cNvPr>
          <p:cNvSpPr/>
          <p:nvPr/>
        </p:nvSpPr>
        <p:spPr>
          <a:xfrm>
            <a:off x="2162629" y="2677070"/>
            <a:ext cx="2660450" cy="30805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5CF40-773B-EC48-BCF5-85D73C9A31E3}"/>
              </a:ext>
            </a:extLst>
          </p:cNvPr>
          <p:cNvSpPr/>
          <p:nvPr/>
        </p:nvSpPr>
        <p:spPr>
          <a:xfrm>
            <a:off x="2162628" y="2985129"/>
            <a:ext cx="2660449" cy="308058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428759-DA9B-0342-8D88-B97DD77A11BF}"/>
              </a:ext>
            </a:extLst>
          </p:cNvPr>
          <p:cNvSpPr/>
          <p:nvPr/>
        </p:nvSpPr>
        <p:spPr>
          <a:xfrm>
            <a:off x="9006161" y="3767234"/>
            <a:ext cx="1574753" cy="528995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C975E5-244E-2B44-A1DD-4BC6511B4647}"/>
              </a:ext>
            </a:extLst>
          </p:cNvPr>
          <p:cNvSpPr/>
          <p:nvPr/>
        </p:nvSpPr>
        <p:spPr>
          <a:xfrm>
            <a:off x="5471933" y="4720759"/>
            <a:ext cx="1574753" cy="528995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F903E47-1231-3445-AB61-007E3A1ED214}"/>
              </a:ext>
            </a:extLst>
          </p:cNvPr>
          <p:cNvSpPr/>
          <p:nvPr/>
        </p:nvSpPr>
        <p:spPr>
          <a:xfrm rot="193040">
            <a:off x="4831640" y="3777654"/>
            <a:ext cx="3848863" cy="413140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7BA75-DBAB-6744-A24F-A36F59CE06DC}"/>
              </a:ext>
            </a:extLst>
          </p:cNvPr>
          <p:cNvSpPr/>
          <p:nvPr/>
        </p:nvSpPr>
        <p:spPr>
          <a:xfrm rot="1734477">
            <a:off x="4716068" y="4280919"/>
            <a:ext cx="800031" cy="276177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2592128-320D-1B4C-8B00-E58313AA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ReportName.Publish.json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0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A90FBB-2D79-7040-A8C6-BA141F5E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199" y="1245910"/>
            <a:ext cx="5043349" cy="577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60BEFB-AA1C-9248-AE1A-8B755BB6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57" y="1294414"/>
            <a:ext cx="4061540" cy="33522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A573AB-067C-DA41-B916-466A9385133E}"/>
              </a:ext>
            </a:extLst>
          </p:cNvPr>
          <p:cNvSpPr/>
          <p:nvPr/>
        </p:nvSpPr>
        <p:spPr>
          <a:xfrm>
            <a:off x="7929415" y="4379168"/>
            <a:ext cx="967842" cy="14974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CF14A-F77D-2248-9049-1A0F3F05D99D}"/>
              </a:ext>
            </a:extLst>
          </p:cNvPr>
          <p:cNvSpPr/>
          <p:nvPr/>
        </p:nvSpPr>
        <p:spPr>
          <a:xfrm>
            <a:off x="7929415" y="1817432"/>
            <a:ext cx="1071460" cy="141993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70062F-EBD9-D442-BEC4-BAFD7E959DF5}"/>
              </a:ext>
            </a:extLst>
          </p:cNvPr>
          <p:cNvSpPr/>
          <p:nvPr/>
        </p:nvSpPr>
        <p:spPr>
          <a:xfrm>
            <a:off x="2851570" y="2934095"/>
            <a:ext cx="523462" cy="271946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42EC2B-B3AA-6042-9CBE-5927AC020505}"/>
              </a:ext>
            </a:extLst>
          </p:cNvPr>
          <p:cNvSpPr/>
          <p:nvPr/>
        </p:nvSpPr>
        <p:spPr>
          <a:xfrm>
            <a:off x="2825066" y="4212930"/>
            <a:ext cx="523462" cy="271946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5928BFA-AEF1-4246-B8CE-55D0F50954E6}"/>
              </a:ext>
            </a:extLst>
          </p:cNvPr>
          <p:cNvSpPr/>
          <p:nvPr/>
        </p:nvSpPr>
        <p:spPr>
          <a:xfrm rot="9770213">
            <a:off x="3761586" y="2297140"/>
            <a:ext cx="3921521" cy="292891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D44F2E9-4F38-6744-8E24-4C3FAC27B5D6}"/>
              </a:ext>
            </a:extLst>
          </p:cNvPr>
          <p:cNvSpPr/>
          <p:nvPr/>
        </p:nvSpPr>
        <p:spPr>
          <a:xfrm rot="10800000">
            <a:off x="3987050" y="4225401"/>
            <a:ext cx="3561696" cy="313875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F76E95-5E07-B745-A28A-FD2CBC25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79" y="4904963"/>
            <a:ext cx="4770278" cy="18106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6B66A0-29D2-9548-AD7A-A22A42C6C931}"/>
              </a:ext>
            </a:extLst>
          </p:cNvPr>
          <p:cNvSpPr/>
          <p:nvPr/>
        </p:nvSpPr>
        <p:spPr>
          <a:xfrm>
            <a:off x="1123096" y="5728487"/>
            <a:ext cx="2895883" cy="25265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5BC1C-E421-8C4B-ACD9-F6F195998319}"/>
              </a:ext>
            </a:extLst>
          </p:cNvPr>
          <p:cNvSpPr/>
          <p:nvPr/>
        </p:nvSpPr>
        <p:spPr>
          <a:xfrm>
            <a:off x="1142976" y="6204619"/>
            <a:ext cx="2895883" cy="25265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2FD7E0-0402-2649-86D5-FD44452934BD}"/>
              </a:ext>
            </a:extLst>
          </p:cNvPr>
          <p:cNvSpPr/>
          <p:nvPr/>
        </p:nvSpPr>
        <p:spPr>
          <a:xfrm>
            <a:off x="8285481" y="2972727"/>
            <a:ext cx="3180805" cy="304683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72B9E9-7608-0743-A209-8422FA0F9639}"/>
              </a:ext>
            </a:extLst>
          </p:cNvPr>
          <p:cNvSpPr/>
          <p:nvPr/>
        </p:nvSpPr>
        <p:spPr>
          <a:xfrm>
            <a:off x="8276682" y="2343708"/>
            <a:ext cx="3508918" cy="403468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6D290B0-8369-ED4D-A738-9B4825280077}"/>
              </a:ext>
            </a:extLst>
          </p:cNvPr>
          <p:cNvSpPr/>
          <p:nvPr/>
        </p:nvSpPr>
        <p:spPr>
          <a:xfrm rot="8372080">
            <a:off x="3786088" y="3864732"/>
            <a:ext cx="4652797" cy="314835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D7ECED00-BA6E-C549-8115-F679C69E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 dirty="0" err="1"/>
              <a:t>WorkspaceName.Publish.json</a:t>
            </a:r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DE27656-307D-8145-85DD-B2FB03CE772D}"/>
              </a:ext>
            </a:extLst>
          </p:cNvPr>
          <p:cNvSpPr/>
          <p:nvPr/>
        </p:nvSpPr>
        <p:spPr>
          <a:xfrm rot="8372080">
            <a:off x="3894970" y="4417635"/>
            <a:ext cx="4652797" cy="314835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030284-3F68-4947-A356-E8E77B385E25}"/>
              </a:ext>
            </a:extLst>
          </p:cNvPr>
          <p:cNvSpPr/>
          <p:nvPr/>
        </p:nvSpPr>
        <p:spPr>
          <a:xfrm>
            <a:off x="6211035" y="934496"/>
            <a:ext cx="2457998" cy="228359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 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52AEF7-672E-EF4C-91D3-AFE45267F3BC}"/>
              </a:ext>
            </a:extLst>
          </p:cNvPr>
          <p:cNvSpPr/>
          <p:nvPr/>
        </p:nvSpPr>
        <p:spPr>
          <a:xfrm>
            <a:off x="31458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Seat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5E138-C3F3-9748-87E6-A5697184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77" y="1736702"/>
            <a:ext cx="765210" cy="761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FDE30-DCC3-DE4B-A77C-770BB2F16FC5}"/>
              </a:ext>
            </a:extLst>
          </p:cNvPr>
          <p:cNvSpPr txBox="1"/>
          <p:nvPr/>
        </p:nvSpPr>
        <p:spPr>
          <a:xfrm>
            <a:off x="733905" y="2579237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5B7A6-5F2E-9841-B7A2-EA86C13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77" y="3395756"/>
            <a:ext cx="765210" cy="762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9E68C-41C8-E94D-8D6F-376B1F92E07F}"/>
              </a:ext>
            </a:extLst>
          </p:cNvPr>
          <p:cNvSpPr txBox="1"/>
          <p:nvPr/>
        </p:nvSpPr>
        <p:spPr>
          <a:xfrm>
            <a:off x="690656" y="4225236"/>
            <a:ext cx="1705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Visual Studio 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C855FF-4827-3C4C-A799-6F798C6A5520}"/>
              </a:ext>
            </a:extLst>
          </p:cNvPr>
          <p:cNvSpPr/>
          <p:nvPr/>
        </p:nvSpPr>
        <p:spPr>
          <a:xfrm>
            <a:off x="3241913" y="934496"/>
            <a:ext cx="2457998" cy="3999243"/>
          </a:xfrm>
          <a:prstGeom prst="round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DevOps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84B1F-09CC-6648-A47F-A05627DA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981" y="1089693"/>
            <a:ext cx="328289" cy="32828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BE32EC-E224-D249-AE8B-5057863AC71A}"/>
              </a:ext>
            </a:extLst>
          </p:cNvPr>
          <p:cNvSpPr/>
          <p:nvPr/>
        </p:nvSpPr>
        <p:spPr>
          <a:xfrm>
            <a:off x="9292369" y="934497"/>
            <a:ext cx="2457998" cy="228359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PowerBI.com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A4C94-8F28-E34D-8CC5-E4497774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388" y="1063189"/>
            <a:ext cx="329867" cy="328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A8E30-1C1B-6747-B5AB-0E9FB3730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33" y="1730828"/>
            <a:ext cx="1137202" cy="77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48D4A-21B4-BC4D-89C0-6C7130DE676B}"/>
              </a:ext>
            </a:extLst>
          </p:cNvPr>
          <p:cNvSpPr txBox="1"/>
          <p:nvPr/>
        </p:nvSpPr>
        <p:spPr>
          <a:xfrm>
            <a:off x="6894051" y="25792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PowerShell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70A366-C34D-3549-B0AE-B47A1FA19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175" y="1735174"/>
            <a:ext cx="782387" cy="764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EDA801-CA3B-064F-913F-18141536ED98}"/>
              </a:ext>
            </a:extLst>
          </p:cNvPr>
          <p:cNvSpPr txBox="1"/>
          <p:nvPr/>
        </p:nvSpPr>
        <p:spPr>
          <a:xfrm>
            <a:off x="9937747" y="2579237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Workspaces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2A44F-8E77-D749-BACB-761784D30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479" y="1734043"/>
            <a:ext cx="766867" cy="766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B4A52-FC99-A547-9F45-7BC718DC1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112" y="3471967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FC1FE3-1731-AB4C-AB97-A198A0A58A76}"/>
              </a:ext>
            </a:extLst>
          </p:cNvPr>
          <p:cNvSpPr txBox="1"/>
          <p:nvPr/>
        </p:nvSpPr>
        <p:spPr>
          <a:xfrm>
            <a:off x="4119694" y="257923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49D6A-4E61-6945-93E7-F43326C9C52D}"/>
              </a:ext>
            </a:extLst>
          </p:cNvPr>
          <p:cNvSpPr txBox="1"/>
          <p:nvPr/>
        </p:nvSpPr>
        <p:spPr>
          <a:xfrm>
            <a:off x="4059582" y="422523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Pipeline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977744-567C-434C-9C4A-43583FB68AA9}"/>
              </a:ext>
            </a:extLst>
          </p:cNvPr>
          <p:cNvSpPr/>
          <p:nvPr/>
        </p:nvSpPr>
        <p:spPr>
          <a:xfrm>
            <a:off x="2823365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9CF5DF7-3F3B-DA40-AE99-0109B1BB127D}"/>
              </a:ext>
            </a:extLst>
          </p:cNvPr>
          <p:cNvSpPr/>
          <p:nvPr/>
        </p:nvSpPr>
        <p:spPr>
          <a:xfrm>
            <a:off x="5786638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C54104F-01D6-D548-BC6F-E2A42093A10E}"/>
              </a:ext>
            </a:extLst>
          </p:cNvPr>
          <p:cNvSpPr/>
          <p:nvPr/>
        </p:nvSpPr>
        <p:spPr>
          <a:xfrm>
            <a:off x="8808869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39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AD8E-AF0A-F649-BB22-7BCBD095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B67F0-BD67-AB46-8F53-37F0D71B0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16B39-B114-6C4F-9824-D44FC146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73" y="1442029"/>
            <a:ext cx="10260253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46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AD8E-AF0A-F649-BB22-7BCBD095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B67F0-BD67-AB46-8F53-37F0D71B0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Reports</a:t>
            </a:r>
          </a:p>
          <a:p>
            <a:pPr lvl="1"/>
            <a:r>
              <a:rPr lang="en-US" dirty="0" err="1"/>
              <a:t>ReportName.pbix</a:t>
            </a:r>
            <a:endParaRPr lang="en-US" dirty="0"/>
          </a:p>
          <a:p>
            <a:pPr lvl="1"/>
            <a:r>
              <a:rPr lang="en-US" dirty="0" err="1"/>
              <a:t>Reportname.Publish.json</a:t>
            </a:r>
            <a:endParaRPr lang="en-US" dirty="0"/>
          </a:p>
          <a:p>
            <a:r>
              <a:rPr lang="en-US" dirty="0"/>
              <a:t>Workspaces</a:t>
            </a:r>
          </a:p>
          <a:p>
            <a:pPr lvl="1"/>
            <a:r>
              <a:rPr lang="en-US" dirty="0" err="1"/>
              <a:t>WorkspacesName.Publish.json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A31C0-73A2-3349-8ADE-CD704E6C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82" y="1444400"/>
            <a:ext cx="7035800" cy="5283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57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6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AD8E-AF0A-F649-BB22-7BCBD095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B67F0-BD67-AB46-8F53-37F0D71B0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5AAD5-E214-814A-A557-01D844B9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085"/>
            <a:ext cx="12192000" cy="43158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113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AD8E-AF0A-F649-BB22-7BCBD095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Tasks (Development)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E85CA-1BF6-3C4C-B260-CDA927039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15" y="1572659"/>
            <a:ext cx="8910971" cy="58164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611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030284-3F68-4947-A356-E8E77B385E25}"/>
              </a:ext>
            </a:extLst>
          </p:cNvPr>
          <p:cNvSpPr/>
          <p:nvPr/>
        </p:nvSpPr>
        <p:spPr>
          <a:xfrm>
            <a:off x="6211035" y="934496"/>
            <a:ext cx="2457998" cy="2283594"/>
          </a:xfrm>
          <a:prstGeom prst="round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 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52AEF7-672E-EF4C-91D3-AFE45267F3BC}"/>
              </a:ext>
            </a:extLst>
          </p:cNvPr>
          <p:cNvSpPr/>
          <p:nvPr/>
        </p:nvSpPr>
        <p:spPr>
          <a:xfrm>
            <a:off x="31458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Seat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5E138-C3F3-9748-87E6-A5697184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77" y="1736702"/>
            <a:ext cx="765210" cy="761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FDE30-DCC3-DE4B-A77C-770BB2F16FC5}"/>
              </a:ext>
            </a:extLst>
          </p:cNvPr>
          <p:cNvSpPr txBox="1"/>
          <p:nvPr/>
        </p:nvSpPr>
        <p:spPr>
          <a:xfrm>
            <a:off x="733905" y="2579237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5B7A6-5F2E-9841-B7A2-EA86C13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77" y="3395756"/>
            <a:ext cx="765210" cy="762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9E68C-41C8-E94D-8D6F-376B1F92E07F}"/>
              </a:ext>
            </a:extLst>
          </p:cNvPr>
          <p:cNvSpPr txBox="1"/>
          <p:nvPr/>
        </p:nvSpPr>
        <p:spPr>
          <a:xfrm>
            <a:off x="690656" y="4225236"/>
            <a:ext cx="1705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Visual Studio 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C855FF-4827-3C4C-A799-6F798C6A5520}"/>
              </a:ext>
            </a:extLst>
          </p:cNvPr>
          <p:cNvSpPr/>
          <p:nvPr/>
        </p:nvSpPr>
        <p:spPr>
          <a:xfrm>
            <a:off x="324191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DevOps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84B1F-09CC-6648-A47F-A05627DA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981" y="1089693"/>
            <a:ext cx="328289" cy="32828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BE32EC-E224-D249-AE8B-5057863AC71A}"/>
              </a:ext>
            </a:extLst>
          </p:cNvPr>
          <p:cNvSpPr/>
          <p:nvPr/>
        </p:nvSpPr>
        <p:spPr>
          <a:xfrm>
            <a:off x="9292369" y="934497"/>
            <a:ext cx="2457998" cy="228359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PowerBI.com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A4C94-8F28-E34D-8CC5-E4497774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388" y="1063189"/>
            <a:ext cx="329867" cy="328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A8E30-1C1B-6747-B5AB-0E9FB3730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33" y="1730828"/>
            <a:ext cx="1137202" cy="77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48D4A-21B4-BC4D-89C0-6C7130DE676B}"/>
              </a:ext>
            </a:extLst>
          </p:cNvPr>
          <p:cNvSpPr txBox="1"/>
          <p:nvPr/>
        </p:nvSpPr>
        <p:spPr>
          <a:xfrm>
            <a:off x="6894051" y="25792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PowerShell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70A366-C34D-3549-B0AE-B47A1FA19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175" y="1735174"/>
            <a:ext cx="782387" cy="764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EDA801-CA3B-064F-913F-18141536ED98}"/>
              </a:ext>
            </a:extLst>
          </p:cNvPr>
          <p:cNvSpPr txBox="1"/>
          <p:nvPr/>
        </p:nvSpPr>
        <p:spPr>
          <a:xfrm>
            <a:off x="9937747" y="2579237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Workspaces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2A44F-8E77-D749-BACB-761784D30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479" y="1734043"/>
            <a:ext cx="766867" cy="766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B4A52-FC99-A547-9F45-7BC718DC1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112" y="3471967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FC1FE3-1731-AB4C-AB97-A198A0A58A76}"/>
              </a:ext>
            </a:extLst>
          </p:cNvPr>
          <p:cNvSpPr txBox="1"/>
          <p:nvPr/>
        </p:nvSpPr>
        <p:spPr>
          <a:xfrm>
            <a:off x="4119694" y="257923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49D6A-4E61-6945-93E7-F43326C9C52D}"/>
              </a:ext>
            </a:extLst>
          </p:cNvPr>
          <p:cNvSpPr txBox="1"/>
          <p:nvPr/>
        </p:nvSpPr>
        <p:spPr>
          <a:xfrm>
            <a:off x="4059582" y="422523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Pipeline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977744-567C-434C-9C4A-43583FB68AA9}"/>
              </a:ext>
            </a:extLst>
          </p:cNvPr>
          <p:cNvSpPr/>
          <p:nvPr/>
        </p:nvSpPr>
        <p:spPr>
          <a:xfrm>
            <a:off x="2823365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9CF5DF7-3F3B-DA40-AE99-0109B1BB127D}"/>
              </a:ext>
            </a:extLst>
          </p:cNvPr>
          <p:cNvSpPr/>
          <p:nvPr/>
        </p:nvSpPr>
        <p:spPr>
          <a:xfrm>
            <a:off x="5786638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C54104F-01D6-D548-BC6F-E2A42093A10E}"/>
              </a:ext>
            </a:extLst>
          </p:cNvPr>
          <p:cNvSpPr/>
          <p:nvPr/>
        </p:nvSpPr>
        <p:spPr>
          <a:xfrm>
            <a:off x="8808869" y="1959096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38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AD8E-AF0A-F649-BB22-7BCBD095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Agent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1F7FA8-24EA-DC40-B322-58B8569DDF99}"/>
              </a:ext>
            </a:extLst>
          </p:cNvPr>
          <p:cNvSpPr/>
          <p:nvPr/>
        </p:nvSpPr>
        <p:spPr>
          <a:xfrm>
            <a:off x="1092497" y="4028106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-us/rest/</a:t>
            </a:r>
            <a:r>
              <a:rPr lang="en-US" dirty="0" err="1"/>
              <a:t>api</a:t>
            </a:r>
            <a:r>
              <a:rPr lang="en-US" dirty="0"/>
              <a:t>/power-bi/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D1FBE-FEAA-8341-A66F-C2D02A8E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1547055"/>
            <a:ext cx="6625034" cy="23677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429E2-FB32-3B4E-88B6-3FEA522E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29" y="3107212"/>
            <a:ext cx="6660923" cy="2580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F2E35F-6728-2043-BB3F-93547E8E3D8D}"/>
              </a:ext>
            </a:extLst>
          </p:cNvPr>
          <p:cNvSpPr/>
          <p:nvPr/>
        </p:nvSpPr>
        <p:spPr>
          <a:xfrm>
            <a:off x="5064000" y="58311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powershell</a:t>
            </a:r>
            <a:r>
              <a:rPr lang="en-US" dirty="0"/>
              <a:t>/power-bi/</a:t>
            </a:r>
          </a:p>
        </p:txBody>
      </p:sp>
    </p:spTree>
    <p:extLst>
      <p:ext uri="{BB962C8B-B14F-4D97-AF65-F5344CB8AC3E}">
        <p14:creationId xmlns:p14="http://schemas.microsoft.com/office/powerpoint/2010/main" val="127799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4B733E6-CADE-F049-B6CF-19F0B9C20C0C}"/>
              </a:ext>
            </a:extLst>
          </p:cNvPr>
          <p:cNvSpPr/>
          <p:nvPr/>
        </p:nvSpPr>
        <p:spPr>
          <a:xfrm>
            <a:off x="3956014" y="1987008"/>
            <a:ext cx="1574844" cy="1386564"/>
          </a:xfrm>
          <a:prstGeom prst="round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E62A93-C3B2-104D-8B6F-ADEACE21B556}"/>
              </a:ext>
            </a:extLst>
          </p:cNvPr>
          <p:cNvSpPr/>
          <p:nvPr/>
        </p:nvSpPr>
        <p:spPr>
          <a:xfrm>
            <a:off x="682343" y="1936094"/>
            <a:ext cx="2457998" cy="228359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 Agent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1A0928-75C9-A640-B51C-0A24D7481FEF}"/>
              </a:ext>
            </a:extLst>
          </p:cNvPr>
          <p:cNvSpPr/>
          <p:nvPr/>
        </p:nvSpPr>
        <p:spPr>
          <a:xfrm>
            <a:off x="8882976" y="1936094"/>
            <a:ext cx="2457998" cy="228359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PowerBI.com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72219-160F-DA4E-976A-D94F1D5D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995" y="2064185"/>
            <a:ext cx="329867" cy="328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EDC1E4-CE9F-8D4E-AD14-E4B5264F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41" y="2640170"/>
            <a:ext cx="1137202" cy="773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B919E8-4EE5-DB49-9649-7800744E9F7B}"/>
              </a:ext>
            </a:extLst>
          </p:cNvPr>
          <p:cNvSpPr txBox="1"/>
          <p:nvPr/>
        </p:nvSpPr>
        <p:spPr>
          <a:xfrm>
            <a:off x="1365359" y="352081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PowerShell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90ED1-37A0-A647-8E74-C2FBAA912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781" y="2644516"/>
            <a:ext cx="782387" cy="764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7C0002-9789-F04E-9593-79659556B5DD}"/>
              </a:ext>
            </a:extLst>
          </p:cNvPr>
          <p:cNvSpPr txBox="1"/>
          <p:nvPr/>
        </p:nvSpPr>
        <p:spPr>
          <a:xfrm>
            <a:off x="9528352" y="3520817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Workspaces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D9E1C3-039D-4D48-8727-83CC5D9C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956" y="2132148"/>
            <a:ext cx="1137202" cy="7732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330B43-D471-D94F-ABCD-A60FE01131D6}"/>
              </a:ext>
            </a:extLst>
          </p:cNvPr>
          <p:cNvSpPr txBox="1"/>
          <p:nvPr/>
        </p:nvSpPr>
        <p:spPr>
          <a:xfrm>
            <a:off x="3920880" y="2843269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 Cmdlets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9DBB17E-9E2E-B54C-B21B-C813045A31AE}"/>
              </a:ext>
            </a:extLst>
          </p:cNvPr>
          <p:cNvSpPr/>
          <p:nvPr/>
        </p:nvSpPr>
        <p:spPr>
          <a:xfrm>
            <a:off x="6453079" y="1936094"/>
            <a:ext cx="1713587" cy="2283592"/>
          </a:xfrm>
          <a:prstGeom prst="round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642EC6-4916-3041-81A0-32F2C8F7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67" y="2646044"/>
            <a:ext cx="765210" cy="7615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AA630F-9BFB-2045-B18F-30C529EF4759}"/>
              </a:ext>
            </a:extLst>
          </p:cNvPr>
          <p:cNvSpPr txBox="1"/>
          <p:nvPr/>
        </p:nvSpPr>
        <p:spPr>
          <a:xfrm>
            <a:off x="6425816" y="3520817"/>
            <a:ext cx="176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 REST API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9537074-1BBE-294D-BC21-B4F609CBCA08}"/>
              </a:ext>
            </a:extLst>
          </p:cNvPr>
          <p:cNvSpPr/>
          <p:nvPr/>
        </p:nvSpPr>
        <p:spPr>
          <a:xfrm>
            <a:off x="3307626" y="3624652"/>
            <a:ext cx="2883766" cy="380686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F99F920-C0C7-5146-A0D6-2EE82F73CFEF}"/>
              </a:ext>
            </a:extLst>
          </p:cNvPr>
          <p:cNvSpPr/>
          <p:nvPr/>
        </p:nvSpPr>
        <p:spPr>
          <a:xfrm>
            <a:off x="8273239" y="2997157"/>
            <a:ext cx="519249" cy="380686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1F83395-A933-2A45-8F5B-F1F8603A4973}"/>
              </a:ext>
            </a:extLst>
          </p:cNvPr>
          <p:cNvSpPr/>
          <p:nvPr/>
        </p:nvSpPr>
        <p:spPr>
          <a:xfrm>
            <a:off x="5672143" y="2588775"/>
            <a:ext cx="519249" cy="380686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EF480BC-8B57-A243-A57F-44736C979129}"/>
              </a:ext>
            </a:extLst>
          </p:cNvPr>
          <p:cNvSpPr/>
          <p:nvPr/>
        </p:nvSpPr>
        <p:spPr>
          <a:xfrm>
            <a:off x="3307626" y="2588775"/>
            <a:ext cx="519249" cy="380686"/>
          </a:xfrm>
          <a:prstGeom prst="rightArrow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8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/>
      <p:bldP spid="19" grpId="0" animBg="1"/>
      <p:bldP spid="21" grpId="0"/>
      <p:bldP spid="22" grpId="0" animBg="1"/>
      <p:bldP spid="23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45F50-315A-5A4B-ACBE-05B81C6A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DeployReports.ps1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895B2-3F22-0C4A-9D05-795B6258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7" y="1448417"/>
            <a:ext cx="6591098" cy="540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D3A42-D37A-B84E-A7A4-8A04D3CD3903}"/>
              </a:ext>
            </a:extLst>
          </p:cNvPr>
          <p:cNvSpPr txBox="1"/>
          <p:nvPr/>
        </p:nvSpPr>
        <p:spPr>
          <a:xfrm>
            <a:off x="5306096" y="274441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Process settings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0C536-3552-744D-8082-B05EEFD1BFEF}"/>
              </a:ext>
            </a:extLst>
          </p:cNvPr>
          <p:cNvSpPr txBox="1"/>
          <p:nvPr/>
        </p:nvSpPr>
        <p:spPr>
          <a:xfrm>
            <a:off x="6930815" y="433696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Install Cmdlets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7FFCA-1B48-224D-91BA-C513DC4CDE88}"/>
              </a:ext>
            </a:extLst>
          </p:cNvPr>
          <p:cNvSpPr txBox="1"/>
          <p:nvPr/>
        </p:nvSpPr>
        <p:spPr>
          <a:xfrm>
            <a:off x="6571742" y="525004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Create credentials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1523C-60DE-F84F-A917-C9D1A7D830B4}"/>
              </a:ext>
            </a:extLst>
          </p:cNvPr>
          <p:cNvSpPr txBox="1"/>
          <p:nvPr/>
        </p:nvSpPr>
        <p:spPr>
          <a:xfrm>
            <a:off x="5548466" y="6163126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Connect to </a:t>
            </a:r>
            <a:r>
              <a:rPr lang="en-US" dirty="0" err="1">
                <a:solidFill>
                  <a:srgbClr val="FF0000"/>
                </a:solidFill>
              </a:rPr>
              <a:t>PowerBI.com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1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45F50-315A-5A4B-ACBE-05B81C6A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DeployReports.ps1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A632F-9E95-F84D-8AD3-1168B55C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00"/>
            <a:ext cx="12192000" cy="5500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0FF27-8989-0C42-BBB7-AC90328AF366}"/>
              </a:ext>
            </a:extLst>
          </p:cNvPr>
          <p:cNvSpPr txBox="1"/>
          <p:nvPr/>
        </p:nvSpPr>
        <p:spPr>
          <a:xfrm>
            <a:off x="5782614" y="1646668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Get all reports to deploy from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E805F-A6D1-4C4F-8143-1449623AD8A9}"/>
              </a:ext>
            </a:extLst>
          </p:cNvPr>
          <p:cNvSpPr txBox="1"/>
          <p:nvPr/>
        </p:nvSpPr>
        <p:spPr>
          <a:xfrm>
            <a:off x="6954669" y="341196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Get report publish settings (</a:t>
            </a:r>
            <a:r>
              <a:rPr lang="en-US" dirty="0" err="1">
                <a:solidFill>
                  <a:srgbClr val="FF0000"/>
                </a:solidFill>
              </a:rPr>
              <a:t>Sales.Publish.json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0DB3C-E648-B84D-B4EB-2A7F3636DFA9}"/>
              </a:ext>
            </a:extLst>
          </p:cNvPr>
          <p:cNvSpPr txBox="1"/>
          <p:nvPr/>
        </p:nvSpPr>
        <p:spPr>
          <a:xfrm>
            <a:off x="5973650" y="4793574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7. Find workspace to deploy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923F3-D7A1-CE40-B9BE-773C4935F73D}"/>
              </a:ext>
            </a:extLst>
          </p:cNvPr>
          <p:cNvSpPr txBox="1"/>
          <p:nvPr/>
        </p:nvSpPr>
        <p:spPr>
          <a:xfrm>
            <a:off x="9535610" y="591591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8. Deploy</a:t>
            </a:r>
          </a:p>
        </p:txBody>
      </p:sp>
    </p:spTree>
    <p:extLst>
      <p:ext uri="{BB962C8B-B14F-4D97-AF65-F5344CB8AC3E}">
        <p14:creationId xmlns:p14="http://schemas.microsoft.com/office/powerpoint/2010/main" val="85030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45F50-315A-5A4B-ACBE-05B81C6A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DeployWorkspaces.ps1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6D343-B5E1-ED46-9C47-BAC38215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643"/>
            <a:ext cx="12192000" cy="5934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DF239-ED60-7143-8337-32B1CC139DF8}"/>
              </a:ext>
            </a:extLst>
          </p:cNvPr>
          <p:cNvSpPr txBox="1"/>
          <p:nvPr/>
        </p:nvSpPr>
        <p:spPr>
          <a:xfrm>
            <a:off x="6228000" y="2016000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Get all workspaces to deploy from repo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E0F49-8FBB-E342-899C-F2ADC6B03CD3}"/>
              </a:ext>
            </a:extLst>
          </p:cNvPr>
          <p:cNvSpPr txBox="1"/>
          <p:nvPr/>
        </p:nvSpPr>
        <p:spPr>
          <a:xfrm>
            <a:off x="6099760" y="3244334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Get workspace publish settings (</a:t>
            </a:r>
            <a:r>
              <a:rPr lang="en-US" dirty="0" err="1">
                <a:solidFill>
                  <a:srgbClr val="FF0000"/>
                </a:solidFill>
              </a:rPr>
              <a:t>Sales.Publish.json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42E2F-4CBD-BD40-8CAC-8A320584643A}"/>
              </a:ext>
            </a:extLst>
          </p:cNvPr>
          <p:cNvSpPr txBox="1"/>
          <p:nvPr/>
        </p:nvSpPr>
        <p:spPr>
          <a:xfrm>
            <a:off x="5762762" y="4411309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7. Create workspace if not exists</a:t>
            </a:r>
          </a:p>
        </p:txBody>
      </p:sp>
    </p:spTree>
    <p:extLst>
      <p:ext uri="{BB962C8B-B14F-4D97-AF65-F5344CB8AC3E}">
        <p14:creationId xmlns:p14="http://schemas.microsoft.com/office/powerpoint/2010/main" val="34733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45F50-315A-5A4B-ACBE-05B81C6A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DeployWorkspaces.ps1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667E2E-C1B3-A740-9F76-1DE48657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70"/>
            <a:ext cx="12192000" cy="617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206EB-BDE6-E240-A32C-E93BDFDD715B}"/>
              </a:ext>
            </a:extLst>
          </p:cNvPr>
          <p:cNvSpPr txBox="1"/>
          <p:nvPr/>
        </p:nvSpPr>
        <p:spPr>
          <a:xfrm>
            <a:off x="4243055" y="164666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8. Remove users that should not be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FFD65-FAA3-644D-A353-D7CA3BB978D3}"/>
              </a:ext>
            </a:extLst>
          </p:cNvPr>
          <p:cNvSpPr txBox="1"/>
          <p:nvPr/>
        </p:nvSpPr>
        <p:spPr>
          <a:xfrm>
            <a:off x="4468544" y="4273178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7. Create/update users that should be there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45E9E-9C0D-3441-AD13-D79714F23443}"/>
              </a:ext>
            </a:extLst>
          </p:cNvPr>
          <p:cNvSpPr txBox="1"/>
          <p:nvPr/>
        </p:nvSpPr>
        <p:spPr>
          <a:xfrm>
            <a:off x="5689890" y="6191269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8. Update the description of the workspace</a:t>
            </a:r>
          </a:p>
        </p:txBody>
      </p:sp>
    </p:spTree>
    <p:extLst>
      <p:ext uri="{BB962C8B-B14F-4D97-AF65-F5344CB8AC3E}">
        <p14:creationId xmlns:p14="http://schemas.microsoft.com/office/powerpoint/2010/main" val="169019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517116-8732-7D48-B8AF-55F4407D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achieve?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17E7E-CBB8-6649-ABBB-0EBCDB484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pPr lvl="1"/>
            <a:r>
              <a:rPr lang="en-US" dirty="0"/>
              <a:t>Easily deploy new/updated reports</a:t>
            </a:r>
          </a:p>
          <a:p>
            <a:pPr lvl="1"/>
            <a:r>
              <a:rPr lang="en-US" dirty="0"/>
              <a:t>Automatically test reports</a:t>
            </a:r>
          </a:p>
          <a:p>
            <a:r>
              <a:rPr lang="en-US" dirty="0"/>
              <a:t>Workspaces</a:t>
            </a:r>
          </a:p>
          <a:p>
            <a:pPr lvl="1"/>
            <a:r>
              <a:rPr lang="en-US" dirty="0"/>
              <a:t>Easily create new/update existing workspaces </a:t>
            </a:r>
          </a:p>
          <a:p>
            <a:pPr lvl="1"/>
            <a:r>
              <a:rPr lang="en-US" dirty="0"/>
              <a:t>Easily add/remove users from/to workspaces</a:t>
            </a:r>
          </a:p>
          <a:p>
            <a:r>
              <a:rPr lang="en-US" dirty="0"/>
              <a:t>Approvals before going to Production</a:t>
            </a:r>
          </a:p>
          <a:p>
            <a:r>
              <a:rPr lang="en-US" dirty="0"/>
              <a:t>Above all… scalable!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4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E78F43-D0B2-5B42-BDE5-E8A7E89AA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8000" y="4048161"/>
            <a:ext cx="4752000" cy="2070383"/>
          </a:xfrm>
        </p:spPr>
        <p:txBody>
          <a:bodyPr/>
          <a:lstStyle/>
          <a:p>
            <a:r>
              <a:rPr lang="en-US" dirty="0" err="1"/>
              <a:t>Martijn</a:t>
            </a:r>
            <a:r>
              <a:rPr lang="en-US" dirty="0"/>
              <a:t> </a:t>
            </a:r>
            <a:r>
              <a:rPr lang="en-US" dirty="0" err="1"/>
              <a:t>Veenvliet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F5ADC-3D98-A44C-B945-04652FD4E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6000" y="2015232"/>
            <a:ext cx="4752000" cy="2070384"/>
          </a:xfrm>
        </p:spPr>
        <p:txBody>
          <a:bodyPr/>
          <a:lstStyle/>
          <a:p>
            <a:r>
              <a:rPr lang="en-US" dirty="0"/>
              <a:t>Yorick Bouma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2F5CA4-B18A-044A-832A-3D6DEB26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20704-BEF6-BF49-8C9A-20A5B34A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11" y="2627288"/>
            <a:ext cx="2633304" cy="3805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CB393-4B69-3C4F-BC9F-65126D9CF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00" y="89289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17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646C5D-6DB3-694C-ABAF-DD06C869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926F9-AF57-F04D-9063-ED2DC8207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A93EB-CF68-8C46-B614-8633C2CF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68000"/>
            <a:ext cx="9753600" cy="6311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1CD8E-87C9-4C4A-A5B4-8CC93319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22" y="-166215"/>
            <a:ext cx="9981877" cy="7846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82A597-28B6-C443-9731-AF30695E0A04}"/>
              </a:ext>
            </a:extLst>
          </p:cNvPr>
          <p:cNvSpPr/>
          <p:nvPr/>
        </p:nvSpPr>
        <p:spPr>
          <a:xfrm>
            <a:off x="4990938" y="2844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hlinkClick r:id="rId5"/>
              </a:rPr>
              <a:t>https://marketplace.visualstudio.com/items?itemName=maikvandergaag.maikvandergaag-power-bi-actions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BAD25-40E0-5847-BFD7-D129FBB77A31}"/>
              </a:ext>
            </a:extLst>
          </p:cNvPr>
          <p:cNvSpPr/>
          <p:nvPr/>
        </p:nvSpPr>
        <p:spPr>
          <a:xfrm>
            <a:off x="4990938" y="4285579"/>
            <a:ext cx="5801558" cy="2524506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5036-FE06-C344-A437-D6D3556B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F413E-B108-0C43-B87A-C93FD7CAE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65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Terugblik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2861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030284-3F68-4947-A356-E8E77B385E25}"/>
              </a:ext>
            </a:extLst>
          </p:cNvPr>
          <p:cNvSpPr/>
          <p:nvPr/>
        </p:nvSpPr>
        <p:spPr>
          <a:xfrm>
            <a:off x="6211035" y="934496"/>
            <a:ext cx="2457998" cy="228359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 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52AEF7-672E-EF4C-91D3-AFE45267F3BC}"/>
              </a:ext>
            </a:extLst>
          </p:cNvPr>
          <p:cNvSpPr/>
          <p:nvPr/>
        </p:nvSpPr>
        <p:spPr>
          <a:xfrm>
            <a:off x="31458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Seat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5E138-C3F3-9748-87E6-A5697184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37" y="1745269"/>
            <a:ext cx="765210" cy="761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FDE30-DCC3-DE4B-A77C-770BB2F16FC5}"/>
              </a:ext>
            </a:extLst>
          </p:cNvPr>
          <p:cNvSpPr txBox="1"/>
          <p:nvPr/>
        </p:nvSpPr>
        <p:spPr>
          <a:xfrm>
            <a:off x="755965" y="2579237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5B7A6-5F2E-9841-B7A2-EA86C13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37" y="3430125"/>
            <a:ext cx="765210" cy="762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9E68C-41C8-E94D-8D6F-376B1F92E07F}"/>
              </a:ext>
            </a:extLst>
          </p:cNvPr>
          <p:cNvSpPr txBox="1"/>
          <p:nvPr/>
        </p:nvSpPr>
        <p:spPr>
          <a:xfrm>
            <a:off x="712716" y="4318212"/>
            <a:ext cx="1705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Visual Studio 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C855FF-4827-3C4C-A799-6F798C6A5520}"/>
              </a:ext>
            </a:extLst>
          </p:cNvPr>
          <p:cNvSpPr/>
          <p:nvPr/>
        </p:nvSpPr>
        <p:spPr>
          <a:xfrm>
            <a:off x="3241913" y="934496"/>
            <a:ext cx="2457998" cy="399924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r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DevOps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84B1F-09CC-6648-A47F-A05627DA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981" y="1089693"/>
            <a:ext cx="328289" cy="32828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BE32EC-E224-D249-AE8B-5057863AC71A}"/>
              </a:ext>
            </a:extLst>
          </p:cNvPr>
          <p:cNvSpPr/>
          <p:nvPr/>
        </p:nvSpPr>
        <p:spPr>
          <a:xfrm>
            <a:off x="9292369" y="934497"/>
            <a:ext cx="2457998" cy="228359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PowerBI.com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A4C94-8F28-E34D-8CC5-E4497774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388" y="1063189"/>
            <a:ext cx="329867" cy="328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A8E30-1C1B-6747-B5AB-0E9FB3730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197" y="1726606"/>
            <a:ext cx="1137202" cy="773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48D4A-21B4-BC4D-89C0-6C7130DE676B}"/>
              </a:ext>
            </a:extLst>
          </p:cNvPr>
          <p:cNvSpPr txBox="1"/>
          <p:nvPr/>
        </p:nvSpPr>
        <p:spPr>
          <a:xfrm>
            <a:off x="6871433" y="25792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PowerShell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70A366-C34D-3549-B0AE-B47A1FA19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174" y="1743741"/>
            <a:ext cx="782387" cy="764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EDA801-CA3B-064F-913F-18141536ED98}"/>
              </a:ext>
            </a:extLst>
          </p:cNvPr>
          <p:cNvSpPr txBox="1"/>
          <p:nvPr/>
        </p:nvSpPr>
        <p:spPr>
          <a:xfrm>
            <a:off x="9937745" y="2579237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Workspaces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2A44F-8E77-D749-BACB-761784D30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2359" y="1739951"/>
            <a:ext cx="766867" cy="766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B4A52-FC99-A547-9F45-7BC718DC1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0992" y="3361387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FC1FE3-1731-AB4C-AB97-A198A0A58A76}"/>
              </a:ext>
            </a:extLst>
          </p:cNvPr>
          <p:cNvSpPr txBox="1"/>
          <p:nvPr/>
        </p:nvSpPr>
        <p:spPr>
          <a:xfrm>
            <a:off x="4004574" y="257923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49D6A-4E61-6945-93E7-F43326C9C52D}"/>
              </a:ext>
            </a:extLst>
          </p:cNvPr>
          <p:cNvSpPr txBox="1"/>
          <p:nvPr/>
        </p:nvSpPr>
        <p:spPr>
          <a:xfrm>
            <a:off x="3944462" y="4119381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Pipeline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977744-567C-434C-9C4A-43583FB68AA9}"/>
              </a:ext>
            </a:extLst>
          </p:cNvPr>
          <p:cNvSpPr/>
          <p:nvPr/>
        </p:nvSpPr>
        <p:spPr>
          <a:xfrm>
            <a:off x="2862002" y="1967663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9CF5DF7-3F3B-DA40-AE99-0109B1BB127D}"/>
              </a:ext>
            </a:extLst>
          </p:cNvPr>
          <p:cNvSpPr/>
          <p:nvPr/>
        </p:nvSpPr>
        <p:spPr>
          <a:xfrm>
            <a:off x="5760880" y="1967663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C54104F-01D6-D548-BC6F-E2A42093A10E}"/>
              </a:ext>
            </a:extLst>
          </p:cNvPr>
          <p:cNvSpPr/>
          <p:nvPr/>
        </p:nvSpPr>
        <p:spPr>
          <a:xfrm>
            <a:off x="8821748" y="1967663"/>
            <a:ext cx="377586" cy="316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5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Toevoegen data aan een rapport geïntegreerde dataset</a:t>
            </a:r>
          </a:p>
          <a:p>
            <a:r>
              <a:rPr lang="nl-NL" dirty="0"/>
              <a:t>Powershell </a:t>
            </a:r>
            <a:r>
              <a:rPr lang="nl-NL" dirty="0" err="1"/>
              <a:t>Cmdlets</a:t>
            </a:r>
            <a:r>
              <a:rPr lang="nl-NL" dirty="0"/>
              <a:t> werken niet met een service app</a:t>
            </a:r>
            <a:endParaRPr lang="en-US" dirty="0"/>
          </a:p>
          <a:p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werkende</a:t>
            </a:r>
            <a:r>
              <a:rPr lang="en-US" dirty="0"/>
              <a:t> </a:t>
            </a:r>
            <a:r>
              <a:rPr lang="en-US" dirty="0" err="1"/>
              <a:t>functies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7139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79BA3-6E68-1845-9DEC-CB7BE3A64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C1714-657D-CD43-A5B3-B12A9A07A6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2000" y="3184056"/>
            <a:ext cx="4800600" cy="1081088"/>
          </a:xfrm>
        </p:spPr>
        <p:txBody>
          <a:bodyPr/>
          <a:lstStyle/>
          <a:p>
            <a:r>
              <a:rPr lang="en-US" dirty="0"/>
              <a:t>Yorick Bouma</a:t>
            </a:r>
          </a:p>
          <a:p>
            <a:r>
              <a:rPr lang="en-US" dirty="0"/>
              <a:t>https://www.linkedin.com/in/yorickbouma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28C1714-657D-CD43-A5B3-B12A9A07A6DB}"/>
              </a:ext>
            </a:extLst>
          </p:cNvPr>
          <p:cNvSpPr txBox="1">
            <a:spLocks/>
          </p:cNvSpPr>
          <p:nvPr/>
        </p:nvSpPr>
        <p:spPr>
          <a:xfrm>
            <a:off x="6096000" y="3184056"/>
            <a:ext cx="5881703" cy="1081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52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Martijn Veenvliet</a:t>
            </a:r>
            <a:br>
              <a:rPr lang="en-US" dirty="0"/>
            </a:br>
            <a:r>
              <a:rPr lang="en-US" dirty="0"/>
              <a:t>https://www.linkedin.com/in/martijn-veenvliet-636a4ab4/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24A9C3-CAF9-124E-9634-9985A9C9FC1A}"/>
              </a:ext>
            </a:extLst>
          </p:cNvPr>
          <p:cNvSpPr/>
          <p:nvPr/>
        </p:nvSpPr>
        <p:spPr>
          <a:xfrm>
            <a:off x="678287" y="4265144"/>
            <a:ext cx="6804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 </a:t>
            </a:r>
          </a:p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yortino</a:t>
            </a:r>
            <a:r>
              <a:rPr lang="en-US" dirty="0">
                <a:solidFill>
                  <a:schemeClr val="bg1"/>
                </a:solidFill>
              </a:rPr>
              <a:t>/Continuous-Delivery-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-Power-BI</a:t>
            </a:r>
          </a:p>
        </p:txBody>
      </p:sp>
    </p:spTree>
    <p:extLst>
      <p:ext uri="{BB962C8B-B14F-4D97-AF65-F5344CB8AC3E}">
        <p14:creationId xmlns:p14="http://schemas.microsoft.com/office/powerpoint/2010/main" val="57820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984B25-AF76-A541-A58F-C059C0B9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618E2A-55F1-3E41-A7B0-B5ACD8B14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  <a:p>
            <a:r>
              <a:rPr lang="en-US" dirty="0"/>
              <a:t>Continuous Delivery </a:t>
            </a:r>
            <a:r>
              <a:rPr lang="en-US" dirty="0" err="1"/>
              <a:t>vopor</a:t>
            </a:r>
            <a:r>
              <a:rPr lang="en-US" dirty="0"/>
              <a:t> Power BI</a:t>
            </a:r>
          </a:p>
          <a:p>
            <a:r>
              <a:rPr lang="en-US" dirty="0"/>
              <a:t>Demo</a:t>
            </a:r>
          </a:p>
          <a:p>
            <a:r>
              <a:rPr lang="en-US" dirty="0" err="1"/>
              <a:t>Terugblik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3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5075-2143-FA4C-A2EC-C583563A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3CE34-4F9D-A94B-9889-D892ECE80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2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011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Continuous Delivery is the ability to get changes of all types</a:t>
            </a:r>
            <a:br>
              <a:rPr lang="en-US" i="1" dirty="0"/>
            </a:br>
            <a:r>
              <a:rPr lang="en-US" i="1" dirty="0"/>
              <a:t>—including new features, configuration changes, bug fixes and experiments—</a:t>
            </a:r>
            <a:br>
              <a:rPr lang="en-US" i="1" dirty="0"/>
            </a:br>
            <a:r>
              <a:rPr lang="en-US" i="1" dirty="0"/>
              <a:t>into production, or into the hands of users, safely and quickly in a sustainable way.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856920" y="6488668"/>
            <a:ext cx="3335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https://continuousdelivery.com/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746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Continuous Delivery is the </a:t>
            </a:r>
            <a:r>
              <a:rPr lang="en-US" b="1" i="1" u="sng" dirty="0"/>
              <a:t>ability</a:t>
            </a:r>
            <a:r>
              <a:rPr lang="en-US" i="1" dirty="0"/>
              <a:t> to get changes of all types</a:t>
            </a:r>
            <a:br>
              <a:rPr lang="en-US" i="1" dirty="0"/>
            </a:br>
            <a:r>
              <a:rPr lang="en-US" i="1" dirty="0"/>
              <a:t>—including new features, configuration changes, bug fixes and experiments—</a:t>
            </a:r>
            <a:br>
              <a:rPr lang="en-US" i="1" dirty="0"/>
            </a:br>
            <a:r>
              <a:rPr lang="en-US" i="1" dirty="0"/>
              <a:t>into production, or into the hands of users, safely and quickly in a sustainable way.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856920" y="6488668"/>
            <a:ext cx="3335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https://continuousdelivery.com/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9021404"/>
      </p:ext>
    </p:extLst>
  </p:cSld>
  <p:clrMapOvr>
    <a:masterClrMapping/>
  </p:clrMapOvr>
</p:sld>
</file>

<file path=ppt/theme/theme1.xml><?xml version="1.0" encoding="utf-8"?>
<a:theme xmlns:a="http://schemas.openxmlformats.org/drawingml/2006/main" name="Info 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C6DD1325-3EF6-4A1B-9D58-3AFF238EEB21}"/>
    </a:ext>
  </a:extLst>
</a:theme>
</file>

<file path=ppt/theme/theme2.xml><?xml version="1.0" encoding="utf-8"?>
<a:theme xmlns:a="http://schemas.openxmlformats.org/drawingml/2006/main" name="Info Support - donker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F554193B-1C84-42AA-AF12-7F3B8C550375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58805C9A31ED4698AA5994F7540466" ma:contentTypeVersion="1" ma:contentTypeDescription="Een nieuw document maken." ma:contentTypeScope="" ma:versionID="5cab34e6f8d54d32c51f192539e9981c">
  <xsd:schema xmlns:xsd="http://www.w3.org/2001/XMLSchema" xmlns:xs="http://www.w3.org/2001/XMLSchema" xmlns:p="http://schemas.microsoft.com/office/2006/metadata/properties" xmlns:ns2="a73fd6a0-a740-4ca0-a47f-6beba88ccc77" targetNamespace="http://schemas.microsoft.com/office/2006/metadata/properties" ma:root="true" ma:fieldsID="10b3ae9c115bae24efdfd9076c93080b" ns2:_="">
    <xsd:import namespace="a73fd6a0-a740-4ca0-a47f-6beba88ccc77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3fd6a0-a740-4ca0-a47f-6beba88ccc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C0CDE9-3E35-44FD-A63A-9795CF527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3fd6a0-a740-4ca0-a47f-6beba88cc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22A51C-073F-4C45-9170-ECE5951F4D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E8C2F-0717-4D42-B44A-CAECCF122A1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 Support - licht</Template>
  <TotalTime>1703</TotalTime>
  <Words>679</Words>
  <Application>Microsoft Macintosh PowerPoint</Application>
  <PresentationFormat>Widescreen</PresentationFormat>
  <Paragraphs>216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Info Support - licht</vt:lpstr>
      <vt:lpstr>Info Support - donker</vt:lpstr>
      <vt:lpstr>Continuous Delivery voor Power BI</vt:lpstr>
      <vt:lpstr>PowerPoint Presentation</vt:lpstr>
      <vt:lpstr>PowerPoint Presentation</vt:lpstr>
      <vt:lpstr>Wie zijn wij?</vt:lpstr>
      <vt:lpstr>Inhoud</vt:lpstr>
      <vt:lpstr>Continuous Delivery</vt:lpstr>
      <vt:lpstr>Continuous Delivery</vt:lpstr>
      <vt:lpstr>Continuous Delivery</vt:lpstr>
      <vt:lpstr>Continuous Delivery</vt:lpstr>
      <vt:lpstr>Continuous Delivery</vt:lpstr>
      <vt:lpstr>Continuous Delivery</vt:lpstr>
      <vt:lpstr>Continuous Delivery</vt:lpstr>
      <vt:lpstr>Continuous Delivery</vt:lpstr>
      <vt:lpstr>Continuous Delivery</vt:lpstr>
      <vt:lpstr>Continuous Delivery</vt:lpstr>
      <vt:lpstr>Continuous Delivery</vt:lpstr>
      <vt:lpstr>Continuous Delivery</vt:lpstr>
      <vt:lpstr>Continuous Delivery for Power BI</vt:lpstr>
      <vt:lpstr>What do we want to achieve?</vt:lpstr>
      <vt:lpstr>PowerPoint Presentation</vt:lpstr>
      <vt:lpstr>PowerPoint Presentation</vt:lpstr>
      <vt:lpstr>PowerBI.com</vt:lpstr>
      <vt:lpstr>Development Seat</vt:lpstr>
      <vt:lpstr>PowerPoint Presentation</vt:lpstr>
      <vt:lpstr>ReportName.Publish.json</vt:lpstr>
      <vt:lpstr>WorkspaceName.Publish.json</vt:lpstr>
      <vt:lpstr>PowerPoint Presentation</vt:lpstr>
      <vt:lpstr>Azure DevOps</vt:lpstr>
      <vt:lpstr>Repos</vt:lpstr>
      <vt:lpstr>Pipeline</vt:lpstr>
      <vt:lpstr>Pipeline – Tasks (Development)</vt:lpstr>
      <vt:lpstr>PowerPoint Presentation</vt:lpstr>
      <vt:lpstr>Deployment Agent</vt:lpstr>
      <vt:lpstr>PowerPoint Presentation</vt:lpstr>
      <vt:lpstr>DeployReports.ps1</vt:lpstr>
      <vt:lpstr>DeployReports.ps1</vt:lpstr>
      <vt:lpstr>DeployWorkspaces.ps1</vt:lpstr>
      <vt:lpstr>DeployWorkspaces.ps1</vt:lpstr>
      <vt:lpstr>What did we achieve?</vt:lpstr>
      <vt:lpstr>Alternatives?</vt:lpstr>
      <vt:lpstr>Demo</vt:lpstr>
      <vt:lpstr>Terugblik</vt:lpstr>
      <vt:lpstr>PowerPoint Presentation</vt:lpstr>
      <vt:lpstr>Niet werkende functies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Delivery for Power BI</dc:title>
  <dc:creator>Yorick Bouma</dc:creator>
  <dc:description>Template by Orange Pepper_x000d_
Design by Beeldenfabriek_x000d_
2018</dc:description>
  <cp:lastModifiedBy>Yorick Bouma</cp:lastModifiedBy>
  <cp:revision>53</cp:revision>
  <dcterms:created xsi:type="dcterms:W3CDTF">2019-03-12T19:36:39Z</dcterms:created>
  <dcterms:modified xsi:type="dcterms:W3CDTF">2019-03-30T10:50:39Z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0x0101000858805C9A31ED4698AA5994F7540466</vt:lpwstr>
  </property>
</Properties>
</file>